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8" r:id="rId2"/>
    <p:sldId id="296" r:id="rId3"/>
    <p:sldId id="297" r:id="rId4"/>
    <p:sldId id="298" r:id="rId5"/>
    <p:sldId id="299" r:id="rId6"/>
    <p:sldId id="305" r:id="rId7"/>
    <p:sldId id="301" r:id="rId8"/>
    <p:sldId id="302" r:id="rId9"/>
    <p:sldId id="303" r:id="rId10"/>
    <p:sldId id="304" r:id="rId11"/>
    <p:sldId id="271" r:id="rId12"/>
    <p:sldId id="280" r:id="rId13"/>
    <p:sldId id="282" r:id="rId14"/>
    <p:sldId id="311" r:id="rId15"/>
    <p:sldId id="312" r:id="rId16"/>
    <p:sldId id="272" r:id="rId17"/>
    <p:sldId id="295" r:id="rId18"/>
    <p:sldId id="283" r:id="rId19"/>
    <p:sldId id="289" r:id="rId20"/>
    <p:sldId id="290" r:id="rId21"/>
    <p:sldId id="284" r:id="rId22"/>
    <p:sldId id="285" r:id="rId23"/>
    <p:sldId id="286" r:id="rId24"/>
    <p:sldId id="287" r:id="rId25"/>
    <p:sldId id="306" r:id="rId26"/>
    <p:sldId id="307" r:id="rId27"/>
    <p:sldId id="308" r:id="rId28"/>
    <p:sldId id="292" r:id="rId29"/>
    <p:sldId id="309" r:id="rId30"/>
    <p:sldId id="310" r:id="rId31"/>
    <p:sldId id="300" r:id="rId32"/>
  </p:sldIdLst>
  <p:sldSz cx="9144000" cy="6858000" type="screen4x3"/>
  <p:notesSz cx="6797675" cy="9926638"/>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umimoji="1"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umimoji="1"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umimoji="1"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umimoji="1"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E181"/>
    <a:srgbClr val="005EA4"/>
    <a:srgbClr val="686868"/>
    <a:srgbClr val="585858"/>
    <a:srgbClr val="005A9E"/>
    <a:srgbClr val="3F3F3F"/>
    <a:srgbClr val="65D7FF"/>
    <a:srgbClr val="009242"/>
    <a:srgbClr val="2DC8FF"/>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64" autoAdjust="0"/>
    <p:restoredTop sz="80423" autoAdjust="0"/>
  </p:normalViewPr>
  <p:slideViewPr>
    <p:cSldViewPr>
      <p:cViewPr varScale="1">
        <p:scale>
          <a:sx n="91" d="100"/>
          <a:sy n="91" d="100"/>
        </p:scale>
        <p:origin x="-810" y="-102"/>
      </p:cViewPr>
      <p:guideLst>
        <p:guide orient="horz" pos="2160"/>
        <p:guide pos="5184"/>
        <p:guide pos="1872"/>
        <p:guide pos="432"/>
        <p:guide pos="5328"/>
      </p:guideLst>
    </p:cSldViewPr>
  </p:slideViewPr>
  <p:outlineViewPr>
    <p:cViewPr>
      <p:scale>
        <a:sx n="20" d="100"/>
        <a:sy n="20" d="100"/>
      </p:scale>
      <p:origin x="0" y="30"/>
    </p:cViewPr>
  </p:outlineViewPr>
  <p:notesTextViewPr>
    <p:cViewPr>
      <p:scale>
        <a:sx n="100" d="100"/>
        <a:sy n="100" d="100"/>
      </p:scale>
      <p:origin x="0" y="0"/>
    </p:cViewPr>
  </p:notesTextViewPr>
  <p:sorterViewPr>
    <p:cViewPr>
      <p:scale>
        <a:sx n="100" d="100"/>
        <a:sy n="100" d="100"/>
      </p:scale>
      <p:origin x="0" y="5106"/>
    </p:cViewPr>
  </p:sorterViewPr>
  <p:notesViewPr>
    <p:cSldViewPr>
      <p:cViewPr varScale="1">
        <p:scale>
          <a:sx n="63" d="100"/>
          <a:sy n="63" d="100"/>
        </p:scale>
        <p:origin x="-2418" y="-126"/>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13063"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Times New Roman" pitchFamily="18" charset="0"/>
              </a:defRPr>
            </a:lvl1pPr>
          </a:lstStyle>
          <a:p>
            <a:pPr>
              <a:defRPr/>
            </a:pPr>
            <a:endParaRPr lang="en-US"/>
          </a:p>
        </p:txBody>
      </p:sp>
      <p:sp>
        <p:nvSpPr>
          <p:cNvPr id="17411" name="Rectangle 3"/>
          <p:cNvSpPr>
            <a:spLocks noGrp="1" noChangeArrowheads="1"/>
          </p:cNvSpPr>
          <p:nvPr>
            <p:ph type="dt" sz="quarter" idx="1"/>
          </p:nvPr>
        </p:nvSpPr>
        <p:spPr bwMode="auto">
          <a:xfrm>
            <a:off x="3884613" y="0"/>
            <a:ext cx="2913062"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Times New Roman" pitchFamily="18" charset="0"/>
              </a:defRPr>
            </a:lvl1pPr>
          </a:lstStyle>
          <a:p>
            <a:pPr>
              <a:defRPr/>
            </a:pPr>
            <a:endParaRPr lang="en-US"/>
          </a:p>
        </p:txBody>
      </p:sp>
      <p:sp>
        <p:nvSpPr>
          <p:cNvPr id="17412" name="Rectangle 4"/>
          <p:cNvSpPr>
            <a:spLocks noGrp="1" noChangeArrowheads="1"/>
          </p:cNvSpPr>
          <p:nvPr>
            <p:ph type="ftr" sz="quarter" idx="2"/>
          </p:nvPr>
        </p:nvSpPr>
        <p:spPr bwMode="auto">
          <a:xfrm>
            <a:off x="0" y="9417050"/>
            <a:ext cx="2913063"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Times New Roman" pitchFamily="18" charset="0"/>
              </a:defRPr>
            </a:lvl1pPr>
          </a:lstStyle>
          <a:p>
            <a:pPr>
              <a:defRPr/>
            </a:pPr>
            <a:endParaRPr lang="en-US"/>
          </a:p>
        </p:txBody>
      </p:sp>
      <p:sp>
        <p:nvSpPr>
          <p:cNvPr id="17413" name="Rectangle 5"/>
          <p:cNvSpPr>
            <a:spLocks noGrp="1" noChangeArrowheads="1"/>
          </p:cNvSpPr>
          <p:nvPr>
            <p:ph type="sldNum" sz="quarter" idx="3"/>
          </p:nvPr>
        </p:nvSpPr>
        <p:spPr bwMode="auto">
          <a:xfrm>
            <a:off x="3884613" y="9417050"/>
            <a:ext cx="2913062"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Times New Roman" pitchFamily="18" charset="0"/>
              </a:defRPr>
            </a:lvl1pPr>
          </a:lstStyle>
          <a:p>
            <a:pPr>
              <a:defRPr/>
            </a:pPr>
            <a:fld id="{613C1D23-851B-4131-8CD0-97854EF113F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13063" cy="4826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pitchFamily="18" charset="0"/>
                <a:cs typeface="Times New Roman" pitchFamily="18" charset="0"/>
              </a:defRPr>
            </a:lvl1pPr>
          </a:lstStyle>
          <a:p>
            <a:pPr>
              <a:defRPr/>
            </a:pPr>
            <a:endParaRPr lang="en-US"/>
          </a:p>
        </p:txBody>
      </p:sp>
      <p:sp>
        <p:nvSpPr>
          <p:cNvPr id="23555" name="Rectangle 3"/>
          <p:cNvSpPr>
            <a:spLocks noGrp="1" noRot="1" noChangeAspect="1" noChangeArrowheads="1"/>
          </p:cNvSpPr>
          <p:nvPr>
            <p:ph type="sldImg" idx="2"/>
          </p:nvPr>
        </p:nvSpPr>
        <p:spPr bwMode="auto">
          <a:xfrm>
            <a:off x="877888" y="723900"/>
            <a:ext cx="5043487" cy="3783013"/>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896938" y="4748213"/>
            <a:ext cx="5003800" cy="4427537"/>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884613" y="0"/>
            <a:ext cx="2913062" cy="4826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pitchFamily="18" charset="0"/>
                <a:cs typeface="Times New Roman" pitchFamily="18" charset="0"/>
              </a:defRPr>
            </a:lvl1pPr>
          </a:lstStyle>
          <a:p>
            <a:pPr>
              <a:defRPr/>
            </a:pPr>
            <a:endParaRPr lang="en-US"/>
          </a:p>
        </p:txBody>
      </p:sp>
      <p:sp>
        <p:nvSpPr>
          <p:cNvPr id="2054" name="Rectangle 6"/>
          <p:cNvSpPr>
            <a:spLocks noGrp="1" noChangeArrowheads="1"/>
          </p:cNvSpPr>
          <p:nvPr>
            <p:ph type="ftr" sz="quarter" idx="4"/>
          </p:nvPr>
        </p:nvSpPr>
        <p:spPr bwMode="auto">
          <a:xfrm>
            <a:off x="0" y="9417050"/>
            <a:ext cx="2913063" cy="4826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pitchFamily="18" charset="0"/>
                <a:cs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884613" y="9417050"/>
            <a:ext cx="2913062" cy="4826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pitchFamily="18" charset="0"/>
                <a:cs typeface="Times New Roman" pitchFamily="18" charset="0"/>
              </a:defRPr>
            </a:lvl1pPr>
          </a:lstStyle>
          <a:p>
            <a:pPr>
              <a:defRPr/>
            </a:pPr>
            <a:fld id="{2812108F-3D6B-413D-B4C8-29CCC8F84CD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581400" y="9182100"/>
            <a:ext cx="2944813" cy="496888"/>
          </a:xfrm>
          <a:prstGeom prst="rect">
            <a:avLst/>
          </a:prstGeom>
          <a:noFill/>
          <a:ln w="9525">
            <a:noFill/>
            <a:miter lim="800000"/>
            <a:headEnd/>
            <a:tailEnd/>
          </a:ln>
        </p:spPr>
        <p:txBody>
          <a:bodyPr lIns="92285" tIns="46142" rIns="92285" bIns="46142" anchor="b"/>
          <a:lstStyle/>
          <a:p>
            <a:pPr algn="r" defTabSz="920750" eaLnBrk="0" hangingPunct="0"/>
            <a:fld id="{32E2A277-194D-4E69-AF18-365591C80A2C}" type="slidenum">
              <a:rPr lang="en-US" sz="1200"/>
              <a:pPr algn="r" defTabSz="920750" eaLnBrk="0" hangingPunct="0"/>
              <a:t>1</a:t>
            </a:fld>
            <a:endParaRPr lang="en-US" sz="1200"/>
          </a:p>
        </p:txBody>
      </p:sp>
      <p:sp>
        <p:nvSpPr>
          <p:cNvPr id="24579" name="Rectangle 2"/>
          <p:cNvSpPr>
            <a:spLocks noGrp="1" noRot="1" noChangeAspect="1" noChangeArrowheads="1" noTextEdit="1"/>
          </p:cNvSpPr>
          <p:nvPr>
            <p:ph type="sldImg"/>
          </p:nvPr>
        </p:nvSpPr>
        <p:spPr>
          <a:xfrm>
            <a:off x="925513" y="744538"/>
            <a:ext cx="4960937" cy="3722687"/>
          </a:xfrm>
          <a:solidFill>
            <a:srgbClr val="FFFFFF"/>
          </a:solidFill>
          <a:ln/>
        </p:spPr>
      </p:sp>
      <p:sp>
        <p:nvSpPr>
          <p:cNvPr id="24580" name="Rectangle 3"/>
          <p:cNvSpPr>
            <a:spLocks noGrp="1" noChangeArrowheads="1"/>
          </p:cNvSpPr>
          <p:nvPr>
            <p:ph type="body" idx="1"/>
          </p:nvPr>
        </p:nvSpPr>
        <p:spPr>
          <a:xfrm>
            <a:off x="906463" y="4718050"/>
            <a:ext cx="4984750" cy="4465638"/>
          </a:xfrm>
          <a:noFill/>
          <a:ln w="9525"/>
        </p:spPr>
        <p:txBody>
          <a:bodyPr/>
          <a:lstStyle/>
          <a:p>
            <a:pPr algn="just"/>
            <a:endParaRPr lang="es-PE" sz="1100" b="1" u="sng"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CoirBoard</a:t>
            </a:r>
          </a:p>
        </p:txBody>
      </p:sp>
      <p:sp>
        <p:nvSpPr>
          <p:cNvPr id="7" name="Rectangle 7"/>
          <p:cNvSpPr>
            <a:spLocks noGrp="1" noChangeArrowheads="1"/>
          </p:cNvSpPr>
          <p:nvPr>
            <p:ph type="sldNum" sz="quarter" idx="5"/>
          </p:nvPr>
        </p:nvSpPr>
        <p:spPr>
          <a:ln/>
        </p:spPr>
        <p:txBody>
          <a:bodyPr/>
          <a:lstStyle/>
          <a:p>
            <a:fld id="{54C69723-5A40-485F-82AC-4B43C0193314}" type="slidenum">
              <a:rPr lang="en-US"/>
              <a:pPr/>
              <a:t>19</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B87A9-0686-421F-8FDA-ED58A9B417E7}" type="slidenum">
              <a:rPr lang="en-US"/>
              <a:pPr/>
              <a:t>25</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C73CE-D7AF-4F3D-A35C-624305A4565C}" type="slidenum">
              <a:rPr lang="en-US"/>
              <a:pPr/>
              <a:t>27</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04D3C-76D3-4E47-82B5-AEE4B14A35B5}" type="slidenum">
              <a:rPr lang="en-US"/>
              <a:pPr/>
              <a:t>30</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628800"/>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03648" y="3429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68760"/>
            <a:ext cx="1943100" cy="4827240"/>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685800" y="1268760"/>
            <a:ext cx="5676900" cy="48272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7544" y="1268761"/>
            <a:ext cx="8208912" cy="475252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1268760"/>
            <a:ext cx="77724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85800" y="2492896"/>
            <a:ext cx="7772400" cy="34563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34290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683568" y="148478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1268760"/>
            <a:ext cx="7772400" cy="72008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566936"/>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67544" y="1844824"/>
            <a:ext cx="410445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92895"/>
            <a:ext cx="4114800" cy="35283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4008" y="184482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92895"/>
            <a:ext cx="4041775" cy="35283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3568" y="2564904"/>
            <a:ext cx="7772400" cy="1143000"/>
          </a:xfrm>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3096344" cy="80201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1268760"/>
            <a:ext cx="5111750"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2060848"/>
            <a:ext cx="3106688" cy="40653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7664" y="4797152"/>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547664" y="62068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547664" y="5445224"/>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45"/>
          <p:cNvGrpSpPr>
            <a:grpSpLocks/>
          </p:cNvGrpSpPr>
          <p:nvPr/>
        </p:nvGrpSpPr>
        <p:grpSpPr bwMode="auto">
          <a:xfrm>
            <a:off x="0" y="0"/>
            <a:ext cx="9142413" cy="6856413"/>
            <a:chOff x="0" y="0"/>
            <a:chExt cx="5759" cy="4319"/>
          </a:xfrm>
        </p:grpSpPr>
        <p:sp>
          <p:nvSpPr>
            <p:cNvPr id="1070" name="Rectangle 46" descr="Narrow vertical"/>
            <p:cNvSpPr>
              <a:spLocks noChangeArrowheads="1"/>
            </p:cNvSpPr>
            <p:nvPr/>
          </p:nvSpPr>
          <p:spPr bwMode="auto">
            <a:xfrm>
              <a:off x="288" y="48"/>
              <a:ext cx="5184" cy="240"/>
            </a:xfrm>
            <a:prstGeom prst="rect">
              <a:avLst/>
            </a:prstGeom>
            <a:pattFill prst="narVert">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en-GB"/>
            </a:p>
          </p:txBody>
        </p:sp>
        <p:sp>
          <p:nvSpPr>
            <p:cNvPr id="1071" name="Rectangle 47" descr="Narrow horizontal"/>
            <p:cNvSpPr>
              <a:spLocks noChangeArrowheads="1"/>
            </p:cNvSpPr>
            <p:nvPr/>
          </p:nvSpPr>
          <p:spPr bwMode="auto">
            <a:xfrm>
              <a:off x="48" y="288"/>
              <a:ext cx="240" cy="3744"/>
            </a:xfrm>
            <a:prstGeom prst="rect">
              <a:avLst/>
            </a:prstGeom>
            <a:pattFill prst="narHorz">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en-GB"/>
            </a:p>
          </p:txBody>
        </p:sp>
        <p:sp>
          <p:nvSpPr>
            <p:cNvPr id="1072" name="Rectangle 48" descr="Narrow vertical"/>
            <p:cNvSpPr>
              <a:spLocks noChangeArrowheads="1"/>
            </p:cNvSpPr>
            <p:nvPr/>
          </p:nvSpPr>
          <p:spPr bwMode="auto">
            <a:xfrm>
              <a:off x="288" y="4032"/>
              <a:ext cx="5184" cy="240"/>
            </a:xfrm>
            <a:prstGeom prst="rect">
              <a:avLst/>
            </a:prstGeom>
            <a:pattFill prst="narVert">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en-GB"/>
            </a:p>
          </p:txBody>
        </p:sp>
        <p:sp>
          <p:nvSpPr>
            <p:cNvPr id="1073" name="Rectangle 49" descr="Narrow horizontal"/>
            <p:cNvSpPr>
              <a:spLocks noChangeArrowheads="1"/>
            </p:cNvSpPr>
            <p:nvPr/>
          </p:nvSpPr>
          <p:spPr bwMode="auto">
            <a:xfrm>
              <a:off x="5472" y="288"/>
              <a:ext cx="240" cy="3744"/>
            </a:xfrm>
            <a:prstGeom prst="rect">
              <a:avLst/>
            </a:prstGeom>
            <a:pattFill prst="narHorz">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en-GB"/>
            </a:p>
          </p:txBody>
        </p:sp>
        <p:sp>
          <p:nvSpPr>
            <p:cNvPr id="1074" name="Rectangle 50"/>
            <p:cNvSpPr>
              <a:spLocks noChangeArrowheads="1"/>
            </p:cNvSpPr>
            <p:nvPr/>
          </p:nvSpPr>
          <p:spPr bwMode="auto">
            <a:xfrm>
              <a:off x="288" y="288"/>
              <a:ext cx="5184" cy="3744"/>
            </a:xfrm>
            <a:prstGeom prst="rect">
              <a:avLst/>
            </a:prstGeom>
            <a:noFill/>
            <a:ln w="57150" cap="sq" cmpd="tri">
              <a:solidFill>
                <a:schemeClr val="bg2"/>
              </a:solidFill>
              <a:miter lim="800000"/>
              <a:headEnd/>
              <a:tailEnd/>
            </a:ln>
            <a:effectLst/>
          </p:spPr>
          <p:txBody>
            <a:bodyPr wrap="none" lIns="92075" tIns="46038" rIns="92075" bIns="46038" anchor="ctr"/>
            <a:lstStyle/>
            <a:p>
              <a:pPr eaLnBrk="0" hangingPunct="0">
                <a:spcBef>
                  <a:spcPct val="50000"/>
                </a:spcBef>
                <a:defRPr/>
              </a:pPr>
              <a:endParaRPr lang="en-GB"/>
            </a:p>
          </p:txBody>
        </p:sp>
        <p:sp>
          <p:nvSpPr>
            <p:cNvPr id="1075" name="Rectangle 51"/>
            <p:cNvSpPr>
              <a:spLocks noChangeArrowheads="1"/>
            </p:cNvSpPr>
            <p:nvPr/>
          </p:nvSpPr>
          <p:spPr bwMode="auto">
            <a:xfrm>
              <a:off x="48" y="48"/>
              <a:ext cx="5664" cy="4224"/>
            </a:xfrm>
            <a:prstGeom prst="rect">
              <a:avLst/>
            </a:prstGeom>
            <a:noFill/>
            <a:ln w="12700" cap="sq">
              <a:solidFill>
                <a:schemeClr val="bg2"/>
              </a:solidFill>
              <a:miter lim="800000"/>
              <a:headEnd/>
              <a:tailEnd/>
            </a:ln>
            <a:effectLst/>
          </p:spPr>
          <p:txBody>
            <a:bodyPr wrap="none" lIns="92075" tIns="46038" rIns="92075" bIns="46038" anchor="ctr"/>
            <a:lstStyle/>
            <a:p>
              <a:pPr eaLnBrk="0" hangingPunct="0">
                <a:spcBef>
                  <a:spcPct val="50000"/>
                </a:spcBef>
                <a:defRPr/>
              </a:pPr>
              <a:endParaRPr lang="en-GB"/>
            </a:p>
          </p:txBody>
        </p:sp>
        <p:grpSp>
          <p:nvGrpSpPr>
            <p:cNvPr id="2064" name="Group 52"/>
            <p:cNvGrpSpPr>
              <a:grpSpLocks/>
            </p:cNvGrpSpPr>
            <p:nvPr/>
          </p:nvGrpSpPr>
          <p:grpSpPr bwMode="auto">
            <a:xfrm>
              <a:off x="0" y="0"/>
              <a:ext cx="384" cy="384"/>
              <a:chOff x="0" y="0"/>
              <a:chExt cx="384" cy="384"/>
            </a:xfrm>
          </p:grpSpPr>
          <p:sp>
            <p:nvSpPr>
              <p:cNvPr id="1077" name="Rectangle 53"/>
              <p:cNvSpPr>
                <a:spLocks noChangeArrowheads="1"/>
              </p:cNvSpPr>
              <p:nvPr/>
            </p:nvSpPr>
            <p:spPr bwMode="auto">
              <a:xfrm>
                <a:off x="0" y="0"/>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en-GB"/>
              </a:p>
            </p:txBody>
          </p:sp>
          <p:sp>
            <p:nvSpPr>
              <p:cNvPr id="1078" name="Oval 54"/>
              <p:cNvSpPr>
                <a:spLocks noChangeArrowheads="1"/>
              </p:cNvSpPr>
              <p:nvPr/>
            </p:nvSpPr>
            <p:spPr bwMode="auto">
              <a:xfrm>
                <a:off x="101" y="101"/>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w="9525">
                <a:noFill/>
                <a:round/>
                <a:headEnd/>
                <a:tailEnd/>
              </a:ln>
              <a:effectLst/>
            </p:spPr>
            <p:txBody>
              <a:bodyPr/>
              <a:lstStyle/>
              <a:p>
                <a:pPr>
                  <a:defRPr/>
                </a:pPr>
                <a:endParaRPr lang="en-GB"/>
              </a:p>
            </p:txBody>
          </p:sp>
        </p:grpSp>
        <p:grpSp>
          <p:nvGrpSpPr>
            <p:cNvPr id="2065" name="Group 55"/>
            <p:cNvGrpSpPr>
              <a:grpSpLocks/>
            </p:cNvGrpSpPr>
            <p:nvPr/>
          </p:nvGrpSpPr>
          <p:grpSpPr bwMode="auto">
            <a:xfrm>
              <a:off x="0" y="3935"/>
              <a:ext cx="384" cy="384"/>
              <a:chOff x="0" y="3935"/>
              <a:chExt cx="384" cy="384"/>
            </a:xfrm>
          </p:grpSpPr>
          <p:sp>
            <p:nvSpPr>
              <p:cNvPr id="1080" name="Rectangle 56"/>
              <p:cNvSpPr>
                <a:spLocks noChangeArrowheads="1"/>
              </p:cNvSpPr>
              <p:nvPr/>
            </p:nvSpPr>
            <p:spPr bwMode="auto">
              <a:xfrm>
                <a:off x="0" y="3935"/>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en-GB"/>
              </a:p>
            </p:txBody>
          </p:sp>
          <p:sp>
            <p:nvSpPr>
              <p:cNvPr id="1081" name="Oval 57"/>
              <p:cNvSpPr>
                <a:spLocks noChangeArrowheads="1"/>
              </p:cNvSpPr>
              <p:nvPr/>
            </p:nvSpPr>
            <p:spPr bwMode="auto">
              <a:xfrm>
                <a:off x="101" y="4036"/>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w="9525">
                <a:noFill/>
                <a:round/>
                <a:headEnd/>
                <a:tailEnd/>
              </a:ln>
              <a:effectLst/>
            </p:spPr>
            <p:txBody>
              <a:bodyPr/>
              <a:lstStyle/>
              <a:p>
                <a:pPr>
                  <a:defRPr/>
                </a:pPr>
                <a:endParaRPr lang="en-GB"/>
              </a:p>
            </p:txBody>
          </p:sp>
        </p:grpSp>
        <p:grpSp>
          <p:nvGrpSpPr>
            <p:cNvPr id="2066" name="Group 58"/>
            <p:cNvGrpSpPr>
              <a:grpSpLocks/>
            </p:cNvGrpSpPr>
            <p:nvPr/>
          </p:nvGrpSpPr>
          <p:grpSpPr bwMode="auto">
            <a:xfrm>
              <a:off x="5375" y="3935"/>
              <a:ext cx="384" cy="384"/>
              <a:chOff x="5375" y="3935"/>
              <a:chExt cx="384" cy="384"/>
            </a:xfrm>
          </p:grpSpPr>
          <p:sp>
            <p:nvSpPr>
              <p:cNvPr id="1083" name="Rectangle 59"/>
              <p:cNvSpPr>
                <a:spLocks noChangeArrowheads="1"/>
              </p:cNvSpPr>
              <p:nvPr/>
            </p:nvSpPr>
            <p:spPr bwMode="auto">
              <a:xfrm>
                <a:off x="5375" y="3935"/>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en-GB"/>
              </a:p>
            </p:txBody>
          </p:sp>
          <p:sp>
            <p:nvSpPr>
              <p:cNvPr id="1084" name="Oval 60"/>
              <p:cNvSpPr>
                <a:spLocks noChangeArrowheads="1"/>
              </p:cNvSpPr>
              <p:nvPr/>
            </p:nvSpPr>
            <p:spPr bwMode="auto">
              <a:xfrm>
                <a:off x="5476" y="4036"/>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w="9525">
                <a:noFill/>
                <a:round/>
                <a:headEnd/>
                <a:tailEnd/>
              </a:ln>
              <a:effectLst/>
            </p:spPr>
            <p:txBody>
              <a:bodyPr/>
              <a:lstStyle/>
              <a:p>
                <a:pPr>
                  <a:defRPr/>
                </a:pPr>
                <a:endParaRPr lang="en-GB"/>
              </a:p>
            </p:txBody>
          </p:sp>
        </p:grpSp>
        <p:grpSp>
          <p:nvGrpSpPr>
            <p:cNvPr id="2067" name="Group 61"/>
            <p:cNvGrpSpPr>
              <a:grpSpLocks/>
            </p:cNvGrpSpPr>
            <p:nvPr/>
          </p:nvGrpSpPr>
          <p:grpSpPr bwMode="auto">
            <a:xfrm>
              <a:off x="5375" y="0"/>
              <a:ext cx="384" cy="384"/>
              <a:chOff x="5375" y="0"/>
              <a:chExt cx="384" cy="384"/>
            </a:xfrm>
          </p:grpSpPr>
          <p:sp>
            <p:nvSpPr>
              <p:cNvPr id="1086" name="Rectangle 62"/>
              <p:cNvSpPr>
                <a:spLocks noChangeArrowheads="1"/>
              </p:cNvSpPr>
              <p:nvPr/>
            </p:nvSpPr>
            <p:spPr bwMode="auto">
              <a:xfrm>
                <a:off x="5375" y="0"/>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en-GB"/>
              </a:p>
            </p:txBody>
          </p:sp>
          <p:sp>
            <p:nvSpPr>
              <p:cNvPr id="1087" name="Oval 63"/>
              <p:cNvSpPr>
                <a:spLocks noChangeArrowheads="1"/>
              </p:cNvSpPr>
              <p:nvPr/>
            </p:nvSpPr>
            <p:spPr bwMode="auto">
              <a:xfrm>
                <a:off x="5476" y="101"/>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w="9525">
                <a:noFill/>
                <a:round/>
                <a:headEnd/>
                <a:tailEnd/>
              </a:ln>
              <a:effectLst/>
            </p:spPr>
            <p:txBody>
              <a:bodyPr/>
              <a:lstStyle/>
              <a:p>
                <a:pPr>
                  <a:defRPr/>
                </a:pPr>
                <a:endParaRPr lang="en-GB"/>
              </a:p>
            </p:txBody>
          </p:sp>
        </p:grpSp>
      </p:grpSp>
      <p:sp>
        <p:nvSpPr>
          <p:cNvPr id="2051" name="Rectangle 21"/>
          <p:cNvSpPr>
            <a:spLocks noGrp="1" noChangeArrowheads="1"/>
          </p:cNvSpPr>
          <p:nvPr>
            <p:ph type="title"/>
          </p:nvPr>
        </p:nvSpPr>
        <p:spPr bwMode="auto">
          <a:xfrm>
            <a:off x="683568" y="1412776"/>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2" name="Rectangle 22"/>
          <p:cNvSpPr>
            <a:spLocks noGrp="1" noChangeArrowheads="1"/>
          </p:cNvSpPr>
          <p:nvPr>
            <p:ph type="body" idx="1"/>
          </p:nvPr>
        </p:nvSpPr>
        <p:spPr bwMode="auto">
          <a:xfrm>
            <a:off x="685800" y="2780928"/>
            <a:ext cx="7772400" cy="273630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Line 4"/>
          <p:cNvSpPr>
            <a:spLocks noChangeShapeType="1"/>
          </p:cNvSpPr>
          <p:nvPr/>
        </p:nvSpPr>
        <p:spPr bwMode="auto">
          <a:xfrm>
            <a:off x="611560" y="6093296"/>
            <a:ext cx="7920037" cy="0"/>
          </a:xfrm>
          <a:prstGeom prst="line">
            <a:avLst/>
          </a:prstGeom>
          <a:noFill/>
          <a:ln w="28575">
            <a:solidFill>
              <a:schemeClr val="tx1"/>
            </a:solidFill>
            <a:round/>
            <a:headEnd/>
            <a:tailEnd/>
          </a:ln>
        </p:spPr>
        <p:txBody>
          <a:bodyPr wrap="none" anchor="ctr"/>
          <a:lstStyle/>
          <a:p>
            <a:pPr>
              <a:defRPr/>
            </a:pPr>
            <a:endParaRPr lang="en-IN">
              <a:latin typeface="Times New Roman" charset="0"/>
              <a:cs typeface="Times New Roman" charset="0"/>
            </a:endParaRPr>
          </a:p>
        </p:txBody>
      </p:sp>
      <p:sp>
        <p:nvSpPr>
          <p:cNvPr id="26" name="Text Box 5"/>
          <p:cNvSpPr txBox="1">
            <a:spLocks noChangeArrowheads="1"/>
          </p:cNvSpPr>
          <p:nvPr/>
        </p:nvSpPr>
        <p:spPr bwMode="auto">
          <a:xfrm>
            <a:off x="1259632" y="6093296"/>
            <a:ext cx="6480175" cy="243656"/>
          </a:xfrm>
          <a:prstGeom prst="rect">
            <a:avLst/>
          </a:prstGeom>
          <a:noFill/>
          <a:ln w="12700">
            <a:noFill/>
            <a:miter lim="800000"/>
            <a:headEnd type="none" w="sm" len="sm"/>
            <a:tailEnd type="none" w="sm" len="sm"/>
          </a:ln>
          <a:effectLst/>
        </p:spPr>
        <p:txBody>
          <a:bodyPr lIns="88900" tIns="44450" rIns="88900" bIns="44450">
            <a:spAutoFit/>
          </a:bodyPr>
          <a:lstStyle/>
          <a:p>
            <a:pPr algn="ctr">
              <a:defRPr/>
            </a:pPr>
            <a:r>
              <a:rPr kumimoji="0" lang="en-GB" sz="1000" b="1" dirty="0" smtClean="0">
                <a:latin typeface="Calibri" pitchFamily="34" charset="0"/>
              </a:rPr>
              <a:t>Commonwealth</a:t>
            </a:r>
            <a:r>
              <a:rPr kumimoji="0" lang="en-GB" sz="1000" b="1" baseline="0" dirty="0" smtClean="0">
                <a:latin typeface="Calibri" pitchFamily="34" charset="0"/>
              </a:rPr>
              <a:t> Conference on ‘Investing in Youth Employment’</a:t>
            </a:r>
            <a:endParaRPr kumimoji="0" lang="en-US" sz="1000" b="1" dirty="0">
              <a:latin typeface="Calibri" pitchFamily="34" charset="0"/>
            </a:endParaRPr>
          </a:p>
        </p:txBody>
      </p:sp>
      <p:pic>
        <p:nvPicPr>
          <p:cNvPr id="30" name="Picture 29" descr="C:\Documents and Settings\Cassim Parak\My Documents\00.0 - The Coir Institute\08 - Marketing\Logos &amp; Images\The Final coir_logo.jpg"/>
          <p:cNvPicPr/>
          <p:nvPr userDrawn="1"/>
        </p:nvPicPr>
        <p:blipFill>
          <a:blip r:embed="rId14" cstate="print"/>
          <a:srcRect/>
          <a:stretch>
            <a:fillRect/>
          </a:stretch>
        </p:blipFill>
        <p:spPr bwMode="auto">
          <a:xfrm>
            <a:off x="7020272" y="548680"/>
            <a:ext cx="1500386" cy="576064"/>
          </a:xfrm>
          <a:prstGeom prst="rect">
            <a:avLst/>
          </a:prstGeom>
          <a:noFill/>
          <a:ln w="9525">
            <a:noFill/>
            <a:miter lim="800000"/>
            <a:headEnd/>
            <a:tailEnd/>
          </a:ln>
        </p:spPr>
      </p:pic>
      <p:pic>
        <p:nvPicPr>
          <p:cNvPr id="31" name="Picture 30" descr="logo"/>
          <p:cNvPicPr/>
          <p:nvPr userDrawn="1"/>
        </p:nvPicPr>
        <p:blipFill>
          <a:blip r:embed="rId15" cstate="print"/>
          <a:srcRect/>
          <a:stretch>
            <a:fillRect/>
          </a:stretch>
        </p:blipFill>
        <p:spPr bwMode="auto">
          <a:xfrm>
            <a:off x="683568" y="548680"/>
            <a:ext cx="464889" cy="57182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5" r:id="rId7"/>
    <p:sldLayoutId id="2147483691" r:id="rId8"/>
    <p:sldLayoutId id="2147483692" r:id="rId9"/>
    <p:sldLayoutId id="2147483693" r:id="rId10"/>
    <p:sldLayoutId id="2147483694" r:id="rId11"/>
    <p:sldLayoutId id="2147483696" r:id="rId12"/>
  </p:sldLayoutIdLst>
  <p:txStyles>
    <p:titleStyle>
      <a:lvl1pPr algn="ctr" rtl="0" eaLnBrk="0" fontAlgn="base" hangingPunct="0">
        <a:spcBef>
          <a:spcPct val="0"/>
        </a:spcBef>
        <a:spcAft>
          <a:spcPct val="0"/>
        </a:spcAft>
        <a:defRPr sz="3600" b="1">
          <a:solidFill>
            <a:schemeClr val="tx2"/>
          </a:solidFill>
          <a:latin typeface="Calibri" pitchFamily="34" charset="0"/>
          <a:ea typeface="+mj-ea"/>
          <a:cs typeface="+mj-cs"/>
        </a:defRPr>
      </a:lvl1pPr>
      <a:lvl2pPr algn="ctr" rtl="0" eaLnBrk="0" fontAlgn="base" hangingPunct="0">
        <a:spcBef>
          <a:spcPct val="0"/>
        </a:spcBef>
        <a:spcAft>
          <a:spcPct val="0"/>
        </a:spcAft>
        <a:defRPr sz="4800">
          <a:solidFill>
            <a:schemeClr val="tx2"/>
          </a:solidFill>
          <a:latin typeface="Arial Narrow" pitchFamily="34" charset="0"/>
          <a:cs typeface="Times New Roman" pitchFamily="18" charset="0"/>
        </a:defRPr>
      </a:lvl2pPr>
      <a:lvl3pPr algn="ctr" rtl="0" eaLnBrk="0" fontAlgn="base" hangingPunct="0">
        <a:spcBef>
          <a:spcPct val="0"/>
        </a:spcBef>
        <a:spcAft>
          <a:spcPct val="0"/>
        </a:spcAft>
        <a:defRPr sz="4800">
          <a:solidFill>
            <a:schemeClr val="tx2"/>
          </a:solidFill>
          <a:latin typeface="Arial Narrow" pitchFamily="34" charset="0"/>
          <a:cs typeface="Times New Roman" pitchFamily="18" charset="0"/>
        </a:defRPr>
      </a:lvl3pPr>
      <a:lvl4pPr algn="ctr" rtl="0" eaLnBrk="0" fontAlgn="base" hangingPunct="0">
        <a:spcBef>
          <a:spcPct val="0"/>
        </a:spcBef>
        <a:spcAft>
          <a:spcPct val="0"/>
        </a:spcAft>
        <a:defRPr sz="4800">
          <a:solidFill>
            <a:schemeClr val="tx2"/>
          </a:solidFill>
          <a:latin typeface="Arial Narrow" pitchFamily="34" charset="0"/>
          <a:cs typeface="Times New Roman" pitchFamily="18" charset="0"/>
        </a:defRPr>
      </a:lvl4pPr>
      <a:lvl5pPr algn="ctr" rtl="0" eaLnBrk="0" fontAlgn="base" hangingPunct="0">
        <a:spcBef>
          <a:spcPct val="0"/>
        </a:spcBef>
        <a:spcAft>
          <a:spcPct val="0"/>
        </a:spcAft>
        <a:defRPr sz="4800">
          <a:solidFill>
            <a:schemeClr val="tx2"/>
          </a:solidFill>
          <a:latin typeface="Arial Narrow" pitchFamily="34" charset="0"/>
          <a:cs typeface="Times New Roman" pitchFamily="18" charset="0"/>
        </a:defRPr>
      </a:lvl5pPr>
      <a:lvl6pPr marL="457200" algn="ctr" rtl="0" fontAlgn="base">
        <a:spcBef>
          <a:spcPct val="0"/>
        </a:spcBef>
        <a:spcAft>
          <a:spcPct val="0"/>
        </a:spcAft>
        <a:defRPr sz="4800">
          <a:solidFill>
            <a:schemeClr val="tx2"/>
          </a:solidFill>
          <a:latin typeface="Arial Narrow" pitchFamily="34" charset="0"/>
          <a:cs typeface="Times New Roman" pitchFamily="18" charset="0"/>
        </a:defRPr>
      </a:lvl6pPr>
      <a:lvl7pPr marL="914400" algn="ctr" rtl="0" fontAlgn="base">
        <a:spcBef>
          <a:spcPct val="0"/>
        </a:spcBef>
        <a:spcAft>
          <a:spcPct val="0"/>
        </a:spcAft>
        <a:defRPr sz="4800">
          <a:solidFill>
            <a:schemeClr val="tx2"/>
          </a:solidFill>
          <a:latin typeface="Arial Narrow" pitchFamily="34" charset="0"/>
          <a:cs typeface="Times New Roman" pitchFamily="18" charset="0"/>
        </a:defRPr>
      </a:lvl7pPr>
      <a:lvl8pPr marL="1371600" algn="ctr" rtl="0" fontAlgn="base">
        <a:spcBef>
          <a:spcPct val="0"/>
        </a:spcBef>
        <a:spcAft>
          <a:spcPct val="0"/>
        </a:spcAft>
        <a:defRPr sz="4800">
          <a:solidFill>
            <a:schemeClr val="tx2"/>
          </a:solidFill>
          <a:latin typeface="Arial Narrow" pitchFamily="34" charset="0"/>
          <a:cs typeface="Times New Roman" pitchFamily="18" charset="0"/>
        </a:defRPr>
      </a:lvl8pPr>
      <a:lvl9pPr marL="1828800" algn="ctr" rtl="0" fontAlgn="base">
        <a:spcBef>
          <a:spcPct val="0"/>
        </a:spcBef>
        <a:spcAft>
          <a:spcPct val="0"/>
        </a:spcAft>
        <a:defRPr sz="4800">
          <a:solidFill>
            <a:schemeClr val="tx2"/>
          </a:solidFill>
          <a:latin typeface="Arial Narrow" pitchFamily="34" charset="0"/>
          <a:cs typeface="Times New Roman" pitchFamily="18" charset="0"/>
        </a:defRPr>
      </a:lvl9pPr>
    </p:titleStyle>
    <p:bodyStyle>
      <a:lvl1pPr marL="342900" indent="-342900" algn="ctr" rtl="0" eaLnBrk="0" fontAlgn="base" hangingPunct="0">
        <a:spcBef>
          <a:spcPct val="20000"/>
        </a:spcBef>
        <a:spcAft>
          <a:spcPct val="0"/>
        </a:spcAft>
        <a:buChar char="•"/>
        <a:defRPr sz="32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2400" b="1">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2000" b="1">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2000" b="1">
          <a:solidFill>
            <a:schemeClr val="tx1"/>
          </a:solidFill>
          <a:latin typeface="Calibri"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971600" y="1196752"/>
            <a:ext cx="7143750" cy="1200329"/>
          </a:xfrm>
          <a:prstGeom prst="rect">
            <a:avLst/>
          </a:prstGeom>
          <a:noFill/>
          <a:ln w="9525">
            <a:noFill/>
            <a:miter lim="800000"/>
            <a:headEnd/>
            <a:tailEnd/>
          </a:ln>
        </p:spPr>
        <p:txBody>
          <a:bodyPr>
            <a:spAutoFit/>
          </a:bodyPr>
          <a:lstStyle/>
          <a:p>
            <a:pPr algn="ctr" hangingPunct="0"/>
            <a:r>
              <a:rPr lang="en-GB" sz="3600" b="1" dirty="0" smtClean="0">
                <a:solidFill>
                  <a:schemeClr val="accent1"/>
                </a:solidFill>
                <a:latin typeface="Arial" pitchFamily="34" charset="0"/>
                <a:cs typeface="Arial" pitchFamily="34" charset="0"/>
              </a:rPr>
              <a:t>Good Practices/Models in Yout</a:t>
            </a:r>
            <a:r>
              <a:rPr lang="en-GB" sz="3600" b="1" dirty="0" smtClean="0">
                <a:solidFill>
                  <a:schemeClr val="accent1"/>
                </a:solidFill>
                <a:latin typeface="Arial" pitchFamily="34" charset="0"/>
                <a:cs typeface="Arial" pitchFamily="34" charset="0"/>
              </a:rPr>
              <a:t>h Enterprise Development</a:t>
            </a:r>
            <a:endParaRPr lang="en-US" sz="3600" dirty="0">
              <a:solidFill>
                <a:schemeClr val="accent1"/>
              </a:solidFill>
              <a:latin typeface="Arial" pitchFamily="34" charset="0"/>
              <a:cs typeface="Arial" pitchFamily="34" charset="0"/>
            </a:endParaRPr>
          </a:p>
        </p:txBody>
      </p:sp>
      <p:sp>
        <p:nvSpPr>
          <p:cNvPr id="4" name="TextBox 3"/>
          <p:cNvSpPr txBox="1"/>
          <p:nvPr/>
        </p:nvSpPr>
        <p:spPr>
          <a:xfrm>
            <a:off x="2771800" y="3212976"/>
            <a:ext cx="3600400" cy="954107"/>
          </a:xfrm>
          <a:prstGeom prst="rect">
            <a:avLst/>
          </a:prstGeom>
          <a:noFill/>
          <a:ln w="9525">
            <a:noFill/>
            <a:miter lim="800000"/>
            <a:headEnd/>
            <a:tailEnd/>
          </a:ln>
        </p:spPr>
        <p:txBody>
          <a:bodyPr>
            <a:spAutoFit/>
          </a:bodyPr>
          <a:lstStyle/>
          <a:p>
            <a:pPr algn="ctr" hangingPunct="0"/>
            <a:r>
              <a:rPr lang="en-US" sz="2800" b="1" dirty="0" smtClean="0">
                <a:solidFill>
                  <a:srgbClr val="002060"/>
                </a:solidFill>
                <a:latin typeface="Arial" pitchFamily="34" charset="0"/>
                <a:cs typeface="Arial" pitchFamily="34" charset="0"/>
              </a:rPr>
              <a:t>Cassim Parak</a:t>
            </a:r>
          </a:p>
          <a:p>
            <a:pPr algn="ctr" hangingPunct="0"/>
            <a:r>
              <a:rPr lang="en-US" sz="2800" b="1" dirty="0" smtClean="0">
                <a:solidFill>
                  <a:srgbClr val="002060"/>
                </a:solidFill>
                <a:latin typeface="Arial" pitchFamily="34" charset="0"/>
                <a:cs typeface="Arial" pitchFamily="34" charset="0"/>
              </a:rPr>
              <a:t>The Coir Institute</a:t>
            </a:r>
            <a:endParaRPr lang="en-ZA" sz="2800" b="1" dirty="0">
              <a:solidFill>
                <a:srgbClr val="002060"/>
              </a:solidFill>
              <a:latin typeface="Arial" pitchFamily="34" charset="0"/>
              <a:cs typeface="Arial" pitchFamily="34" charset="0"/>
            </a:endParaRPr>
          </a:p>
        </p:txBody>
      </p:sp>
      <p:sp>
        <p:nvSpPr>
          <p:cNvPr id="5" name="TextBox 4"/>
          <p:cNvSpPr txBox="1"/>
          <p:nvPr/>
        </p:nvSpPr>
        <p:spPr>
          <a:xfrm>
            <a:off x="2195736" y="4869160"/>
            <a:ext cx="4824536" cy="523220"/>
          </a:xfrm>
          <a:prstGeom prst="rect">
            <a:avLst/>
          </a:prstGeom>
          <a:noFill/>
        </p:spPr>
        <p:txBody>
          <a:bodyPr wrap="square" rtlCol="0">
            <a:spAutoFit/>
          </a:bodyPr>
          <a:lstStyle/>
          <a:p>
            <a:pPr algn="ctr" hangingPunct="0"/>
            <a:r>
              <a:rPr lang="en-GB" sz="2800" dirty="0" smtClean="0">
                <a:solidFill>
                  <a:srgbClr val="002060"/>
                </a:solidFill>
                <a:latin typeface="Arial" pitchFamily="34" charset="0"/>
                <a:cs typeface="Arial" pitchFamily="34" charset="0"/>
              </a:rPr>
              <a:t>Tuesday, </a:t>
            </a:r>
            <a:r>
              <a:rPr lang="en-GB" sz="2800" dirty="0" smtClean="0">
                <a:solidFill>
                  <a:srgbClr val="002060"/>
                </a:solidFill>
                <a:latin typeface="Arial" pitchFamily="34" charset="0"/>
                <a:cs typeface="Arial" pitchFamily="34" charset="0"/>
              </a:rPr>
              <a:t>10</a:t>
            </a:r>
            <a:r>
              <a:rPr lang="en-GB" sz="2800" baseline="30000" dirty="0" smtClean="0">
                <a:solidFill>
                  <a:srgbClr val="002060"/>
                </a:solidFill>
                <a:latin typeface="Arial" pitchFamily="34" charset="0"/>
                <a:cs typeface="Arial" pitchFamily="34" charset="0"/>
              </a:rPr>
              <a:t>th</a:t>
            </a:r>
            <a:r>
              <a:rPr lang="en-GB" sz="2800" dirty="0" smtClean="0">
                <a:solidFill>
                  <a:srgbClr val="002060"/>
                </a:solidFill>
                <a:latin typeface="Arial" pitchFamily="34" charset="0"/>
                <a:cs typeface="Arial" pitchFamily="34" charset="0"/>
              </a:rPr>
              <a:t> May 2011</a:t>
            </a:r>
            <a:endParaRPr lang="en-ZA" sz="2800" dirty="0" smtClean="0">
              <a:solidFill>
                <a:srgbClr val="00206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548680"/>
            <a:ext cx="5760640" cy="562074"/>
          </a:xfrm>
        </p:spPr>
        <p:txBody>
          <a:bodyPr>
            <a:noAutofit/>
          </a:bodyPr>
          <a:lstStyle/>
          <a:p>
            <a:r>
              <a:rPr lang="en-US" sz="2400" dirty="0" smtClean="0">
                <a:solidFill>
                  <a:schemeClr val="accent1">
                    <a:lumMod val="75000"/>
                  </a:schemeClr>
                </a:solidFill>
                <a:latin typeface="Arial" pitchFamily="34" charset="0"/>
                <a:cs typeface="Arial" pitchFamily="34" charset="0"/>
              </a:rPr>
              <a:t>NYDA Program </a:t>
            </a:r>
            <a:r>
              <a:rPr lang="en-US" sz="2400" dirty="0" smtClean="0">
                <a:solidFill>
                  <a:schemeClr val="accent1">
                    <a:lumMod val="75000"/>
                  </a:schemeClr>
                </a:solidFill>
                <a:latin typeface="Arial" pitchFamily="34" charset="0"/>
                <a:cs typeface="Arial" pitchFamily="34" charset="0"/>
              </a:rPr>
              <a:t>– Other Successes</a:t>
            </a:r>
            <a:endParaRPr lang="en-ZA" sz="2400" dirty="0">
              <a:solidFill>
                <a:schemeClr val="accent1">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611560" y="1268760"/>
            <a:ext cx="7704856" cy="4752528"/>
          </a:xfrm>
        </p:spPr>
        <p:txBody>
          <a:bodyPr>
            <a:noAutofit/>
          </a:bodyPr>
          <a:lstStyle/>
          <a:p>
            <a:pPr algn="l">
              <a:buClr>
                <a:schemeClr val="accent1">
                  <a:lumMod val="75000"/>
                </a:schemeClr>
              </a:buClr>
              <a:buSzPct val="75000"/>
              <a:buFont typeface="Wingdings" pitchFamily="2" charset="2"/>
              <a:buChar char="v"/>
            </a:pPr>
            <a:r>
              <a:rPr lang="en-US" sz="2000" b="0" dirty="0" smtClean="0">
                <a:solidFill>
                  <a:srgbClr val="002060"/>
                </a:solidFill>
                <a:latin typeface="Arial" pitchFamily="34" charset="0"/>
                <a:cs typeface="Arial" pitchFamily="34" charset="0"/>
              </a:rPr>
              <a:t>Free Training for Film Makers in conjunction with Industry Stalwart (DSTV)</a:t>
            </a:r>
          </a:p>
          <a:p>
            <a:pPr algn="l">
              <a:buClr>
                <a:schemeClr val="accent1">
                  <a:lumMod val="75000"/>
                </a:schemeClr>
              </a:buClr>
              <a:buSzPct val="75000"/>
              <a:buFont typeface="Wingdings" pitchFamily="2" charset="2"/>
              <a:buChar char="v"/>
            </a:pPr>
            <a:r>
              <a:rPr lang="en-US" sz="2000" b="0" dirty="0" smtClean="0">
                <a:solidFill>
                  <a:srgbClr val="002060"/>
                </a:solidFill>
                <a:latin typeface="Arial" pitchFamily="34" charset="0"/>
                <a:cs typeface="Arial" pitchFamily="34" charset="0"/>
              </a:rPr>
              <a:t>Proud </a:t>
            </a:r>
            <a:r>
              <a:rPr lang="en-US" sz="2000" b="0" dirty="0" smtClean="0">
                <a:solidFill>
                  <a:srgbClr val="002060"/>
                </a:solidFill>
                <a:latin typeface="Arial" pitchFamily="34" charset="0"/>
                <a:cs typeface="Arial" pitchFamily="34" charset="0"/>
              </a:rPr>
              <a:t>to Serve campaign - young people recruited to volunteer their services to disseminate information on TB, Malaria, HIV/Aids, environmental degradation, drug abuse awareness, cleaning up of schools hospitals and clinics as well as social cohesion and nation building in their communities through the promotion of national symbols, national anthem and </a:t>
            </a:r>
            <a:r>
              <a:rPr lang="en-US" sz="2000" b="0" dirty="0" smtClean="0">
                <a:solidFill>
                  <a:srgbClr val="002060"/>
                </a:solidFill>
                <a:latin typeface="Arial" pitchFamily="34" charset="0"/>
                <a:cs typeface="Arial" pitchFamily="34" charset="0"/>
              </a:rPr>
              <a:t>flag</a:t>
            </a:r>
          </a:p>
          <a:p>
            <a:pPr algn="l">
              <a:buClr>
                <a:schemeClr val="accent1">
                  <a:lumMod val="75000"/>
                </a:schemeClr>
              </a:buClr>
              <a:buSzPct val="75000"/>
              <a:buFont typeface="Wingdings" pitchFamily="2" charset="2"/>
              <a:buChar char="v"/>
            </a:pPr>
            <a:r>
              <a:rPr lang="en-US" sz="2000" b="0" dirty="0" smtClean="0">
                <a:solidFill>
                  <a:srgbClr val="002060"/>
                </a:solidFill>
                <a:latin typeface="Arial" pitchFamily="34" charset="0"/>
                <a:cs typeface="Arial" pitchFamily="34" charset="0"/>
              </a:rPr>
              <a:t>‘Start </a:t>
            </a:r>
            <a:r>
              <a:rPr lang="en-US" sz="2000" b="0" dirty="0" smtClean="0">
                <a:solidFill>
                  <a:srgbClr val="002060"/>
                </a:solidFill>
                <a:latin typeface="Arial" pitchFamily="34" charset="0"/>
                <a:cs typeface="Arial" pitchFamily="34" charset="0"/>
              </a:rPr>
              <a:t>Here’ campaign was established through the Youth Advisory Centre to deal with the increased amount of young people that are in need of Career Guidance having successfully or unsuccessfully matriculated but not knowing which steps to take afterwards. They are assisted with opportunities and referrals related to education and training, job preparedness and starting a </a:t>
            </a:r>
            <a:r>
              <a:rPr lang="en-US" sz="2000" b="0" dirty="0" smtClean="0">
                <a:solidFill>
                  <a:srgbClr val="002060"/>
                </a:solidFill>
                <a:latin typeface="Arial" pitchFamily="34" charset="0"/>
                <a:cs typeface="Arial" pitchFamily="34" charset="0"/>
              </a:rPr>
              <a:t>business</a:t>
            </a:r>
            <a:endParaRPr lang="en-US" sz="2000" b="0" dirty="0" smtClean="0">
              <a:solidFill>
                <a:srgbClr val="002060"/>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340768"/>
            <a:ext cx="7776864" cy="3970318"/>
          </a:xfrm>
          <a:prstGeom prst="rect">
            <a:avLst/>
          </a:prstGeom>
        </p:spPr>
        <p:txBody>
          <a:bodyPr wrap="square">
            <a:spAutoFit/>
          </a:bodyPr>
          <a:lstStyle/>
          <a:p>
            <a:pPr algn="ctr"/>
            <a:r>
              <a:rPr lang="en-US" dirty="0" smtClean="0">
                <a:solidFill>
                  <a:schemeClr val="accent6">
                    <a:lumMod val="50000"/>
                  </a:schemeClr>
                </a:solidFill>
                <a:latin typeface="Arial" pitchFamily="34" charset="0"/>
                <a:cs typeface="Arial" pitchFamily="34" charset="0"/>
              </a:rPr>
              <a:t>“Our goal is clear. We want to have a country where millions more South Africans have decent employment opportunities, which has a modern infrastructure and a vibrant economy and where the quality of life is high. We all have a responsibility to work hard to make this a reality. Everyone must think of how they can contribute to the jobs campaign through creating opportunities for themselves and others.”</a:t>
            </a:r>
          </a:p>
          <a:p>
            <a:endParaRPr lang="en-US" sz="2000" dirty="0" smtClean="0">
              <a:solidFill>
                <a:schemeClr val="accent1"/>
              </a:solidFill>
              <a:latin typeface="Arial" pitchFamily="34" charset="0"/>
              <a:cs typeface="Arial" pitchFamily="34" charset="0"/>
            </a:endParaRPr>
          </a:p>
          <a:p>
            <a:r>
              <a:rPr lang="en-US" sz="2000" dirty="0" smtClean="0">
                <a:solidFill>
                  <a:schemeClr val="accent1"/>
                </a:solidFill>
                <a:latin typeface="Arial" pitchFamily="34" charset="0"/>
                <a:cs typeface="Arial" pitchFamily="34" charset="0"/>
              </a:rPr>
              <a:t>South </a:t>
            </a:r>
            <a:r>
              <a:rPr lang="en-US" sz="2000" dirty="0" smtClean="0">
                <a:solidFill>
                  <a:schemeClr val="accent1"/>
                </a:solidFill>
                <a:latin typeface="Arial" pitchFamily="34" charset="0"/>
                <a:cs typeface="Arial" pitchFamily="34" charset="0"/>
              </a:rPr>
              <a:t>Africa: State of the Nation Address by President Jacob </a:t>
            </a:r>
            <a:r>
              <a:rPr lang="en-US" sz="2000" dirty="0" err="1" smtClean="0">
                <a:solidFill>
                  <a:schemeClr val="accent1"/>
                </a:solidFill>
                <a:latin typeface="Arial" pitchFamily="34" charset="0"/>
                <a:cs typeface="Arial" pitchFamily="34" charset="0"/>
              </a:rPr>
              <a:t>Zuma</a:t>
            </a:r>
            <a:endParaRPr lang="en-US" sz="2000" dirty="0" smtClean="0">
              <a:solidFill>
                <a:schemeClr val="accent1"/>
              </a:solidFill>
              <a:latin typeface="Arial" pitchFamily="34" charset="0"/>
              <a:cs typeface="Arial" pitchFamily="34" charset="0"/>
            </a:endParaRPr>
          </a:p>
          <a:p>
            <a:r>
              <a:rPr lang="en-US" sz="2000" dirty="0" smtClean="0">
                <a:solidFill>
                  <a:schemeClr val="accent1"/>
                </a:solidFill>
                <a:latin typeface="Arial" pitchFamily="34" charset="0"/>
                <a:cs typeface="Arial" pitchFamily="34" charset="0"/>
              </a:rPr>
              <a:t>10/2/2011</a:t>
            </a:r>
            <a:endParaRPr lang="en-ZA" sz="2000" dirty="0">
              <a:solidFill>
                <a:schemeClr val="accent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476672"/>
            <a:ext cx="5112568" cy="814412"/>
          </a:xfrm>
        </p:spPr>
        <p:txBody>
          <a:bodyPr anchor="ctr" anchorCtr="0"/>
          <a:lstStyle/>
          <a:p>
            <a:pPr algn="ctr"/>
            <a:r>
              <a:rPr lang="en-US" sz="3200" dirty="0" smtClean="0">
                <a:solidFill>
                  <a:schemeClr val="accent1"/>
                </a:solidFill>
                <a:latin typeface="Arial" pitchFamily="34" charset="0"/>
                <a:cs typeface="Arial" pitchFamily="34" charset="0"/>
              </a:rPr>
              <a:t>Social Enterprise</a:t>
            </a:r>
            <a:endParaRPr lang="en-ZA" sz="3200" dirty="0">
              <a:solidFill>
                <a:schemeClr val="accent1"/>
              </a:solidFill>
              <a:latin typeface="Arial" pitchFamily="34" charset="0"/>
              <a:cs typeface="Arial" pitchFamily="34" charset="0"/>
            </a:endParaRPr>
          </a:p>
        </p:txBody>
      </p:sp>
      <p:sp>
        <p:nvSpPr>
          <p:cNvPr id="4" name="Text Placeholder 3"/>
          <p:cNvSpPr>
            <a:spLocks noGrp="1"/>
          </p:cNvSpPr>
          <p:nvPr>
            <p:ph type="body" sz="half" idx="2"/>
          </p:nvPr>
        </p:nvSpPr>
        <p:spPr>
          <a:xfrm>
            <a:off x="683568" y="1340768"/>
            <a:ext cx="7776864" cy="4248472"/>
          </a:xfrm>
        </p:spPr>
        <p:txBody>
          <a:bodyPr spcCol="180000"/>
          <a:lstStyle/>
          <a:p>
            <a:pPr marL="466725" indent="-466725" algn="just">
              <a:spcAft>
                <a:spcPts val="300"/>
              </a:spcAft>
              <a:buClr>
                <a:schemeClr val="accent1">
                  <a:lumMod val="75000"/>
                </a:schemeClr>
              </a:buClr>
              <a:buSzPct val="70000"/>
              <a:buFont typeface="Wingdings" pitchFamily="2" charset="2"/>
              <a:buChar char="v"/>
            </a:pPr>
            <a:r>
              <a:rPr lang="en-US" sz="2400" b="0" dirty="0" smtClean="0">
                <a:solidFill>
                  <a:schemeClr val="accent6">
                    <a:lumMod val="50000"/>
                  </a:schemeClr>
                </a:solidFill>
                <a:latin typeface="Arial" pitchFamily="34" charset="0"/>
                <a:cs typeface="Arial" pitchFamily="34" charset="0"/>
              </a:rPr>
              <a:t>Social enterprise is about applying typical business models:</a:t>
            </a:r>
          </a:p>
          <a:p>
            <a:pPr marL="923925" lvl="1" indent="-466725" algn="just">
              <a:spcAft>
                <a:spcPts val="300"/>
              </a:spcAft>
              <a:buClr>
                <a:schemeClr val="accent1">
                  <a:lumMod val="75000"/>
                </a:schemeClr>
              </a:buClr>
              <a:buSzPct val="70000"/>
              <a:buFont typeface="Wingdings" pitchFamily="2" charset="2"/>
              <a:buChar char="§"/>
            </a:pPr>
            <a:r>
              <a:rPr lang="en-US" sz="2400" b="0" dirty="0" smtClean="0">
                <a:solidFill>
                  <a:schemeClr val="accent6">
                    <a:lumMod val="50000"/>
                  </a:schemeClr>
                </a:solidFill>
                <a:latin typeface="Arial" pitchFamily="34" charset="0"/>
                <a:cs typeface="Arial" pitchFamily="34" charset="0"/>
              </a:rPr>
              <a:t>Delivering sustainable &amp; meaningful change within society and the environment.  </a:t>
            </a:r>
          </a:p>
          <a:p>
            <a:pPr marL="923925" lvl="1" indent="-466725" algn="just">
              <a:spcAft>
                <a:spcPts val="300"/>
              </a:spcAft>
              <a:buClr>
                <a:schemeClr val="accent1">
                  <a:lumMod val="75000"/>
                </a:schemeClr>
              </a:buClr>
              <a:buSzPct val="70000"/>
              <a:buFont typeface="Wingdings" pitchFamily="2" charset="2"/>
              <a:buChar char="§"/>
            </a:pPr>
            <a:r>
              <a:rPr lang="en-US" sz="2400" b="0" dirty="0" smtClean="0">
                <a:solidFill>
                  <a:schemeClr val="accent6">
                    <a:lumMod val="50000"/>
                  </a:schemeClr>
                </a:solidFill>
                <a:latin typeface="Arial" pitchFamily="34" charset="0"/>
                <a:cs typeface="Arial" pitchFamily="34" charset="0"/>
              </a:rPr>
              <a:t>It is about making the world a better place.</a:t>
            </a:r>
          </a:p>
          <a:p>
            <a:pPr marL="923925" lvl="1" indent="-466725" algn="just">
              <a:spcAft>
                <a:spcPts val="300"/>
              </a:spcAft>
              <a:buClr>
                <a:schemeClr val="accent1">
                  <a:lumMod val="75000"/>
                </a:schemeClr>
              </a:buClr>
              <a:buSzPct val="70000"/>
              <a:buFont typeface="Wingdings" pitchFamily="2" charset="2"/>
              <a:buChar char="§"/>
            </a:pPr>
            <a:r>
              <a:rPr lang="en-US" sz="2400" b="0" dirty="0" smtClean="0">
                <a:solidFill>
                  <a:schemeClr val="accent6">
                    <a:lumMod val="50000"/>
                  </a:schemeClr>
                </a:solidFill>
                <a:latin typeface="Arial" pitchFamily="34" charset="0"/>
                <a:cs typeface="Arial" pitchFamily="34" charset="0"/>
              </a:rPr>
              <a:t>Emerging field, evolving definitions &amp; practices.</a:t>
            </a:r>
          </a:p>
          <a:p>
            <a:pPr marL="466725" indent="-466725" algn="just">
              <a:spcAft>
                <a:spcPts val="300"/>
              </a:spcAft>
              <a:buClr>
                <a:schemeClr val="accent1">
                  <a:lumMod val="75000"/>
                </a:schemeClr>
              </a:buClr>
              <a:buSzPct val="70000"/>
              <a:buFont typeface="Wingdings" pitchFamily="2" charset="2"/>
              <a:buChar char="v"/>
            </a:pPr>
            <a:r>
              <a:rPr lang="en-US" sz="2400" b="0" dirty="0" smtClean="0">
                <a:solidFill>
                  <a:schemeClr val="accent6">
                    <a:lumMod val="50000"/>
                  </a:schemeClr>
                </a:solidFill>
                <a:latin typeface="Arial" pitchFamily="34" charset="0"/>
                <a:cs typeface="Arial" pitchFamily="34" charset="0"/>
              </a:rPr>
              <a:t>Measured by the success of social &amp; environmental impact</a:t>
            </a:r>
          </a:p>
          <a:p>
            <a:pPr marL="466725" indent="-466725" algn="just">
              <a:spcAft>
                <a:spcPts val="300"/>
              </a:spcAft>
              <a:buClr>
                <a:schemeClr val="accent1">
                  <a:lumMod val="75000"/>
                </a:schemeClr>
              </a:buClr>
              <a:buSzPct val="70000"/>
              <a:buFont typeface="Wingdings" pitchFamily="2" charset="2"/>
              <a:buChar char="v"/>
            </a:pPr>
            <a:r>
              <a:rPr lang="en-US" sz="2400" b="0" dirty="0" smtClean="0">
                <a:solidFill>
                  <a:schemeClr val="accent6">
                    <a:lumMod val="50000"/>
                  </a:schemeClr>
                </a:solidFill>
                <a:latin typeface="Arial" pitchFamily="34" charset="0"/>
                <a:cs typeface="Arial" pitchFamily="34" charset="0"/>
              </a:rPr>
              <a:t>Profitability/Sustainability is a necessity in achieving the mission.</a:t>
            </a:r>
            <a:endParaRPr lang="en-ZA" sz="2400" b="0" dirty="0">
              <a:solidFill>
                <a:schemeClr val="accent6">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620688"/>
            <a:ext cx="5832648" cy="1162050"/>
          </a:xfrm>
        </p:spPr>
        <p:txBody>
          <a:bodyPr anchor="ctr" anchorCtr="0"/>
          <a:lstStyle/>
          <a:p>
            <a:pPr algn="ctr"/>
            <a:r>
              <a:rPr lang="en-US" sz="2400" dirty="0" smtClean="0">
                <a:solidFill>
                  <a:schemeClr val="accent1"/>
                </a:solidFill>
                <a:latin typeface="Arial" pitchFamily="34" charset="0"/>
                <a:cs typeface="Arial" pitchFamily="34" charset="0"/>
              </a:rPr>
              <a:t>Relevance of the Social </a:t>
            </a:r>
            <a:r>
              <a:rPr lang="en-US" sz="2400" dirty="0" smtClean="0">
                <a:solidFill>
                  <a:schemeClr val="accent1"/>
                </a:solidFill>
                <a:latin typeface="Arial" pitchFamily="34" charset="0"/>
                <a:cs typeface="Arial" pitchFamily="34" charset="0"/>
              </a:rPr>
              <a:t>Enterprise in Youth Entrepreneurship</a:t>
            </a:r>
            <a:endParaRPr lang="en-ZA" sz="2400"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899592" y="1844824"/>
            <a:ext cx="6840760" cy="3672408"/>
          </a:xfrm>
        </p:spPr>
        <p:txBody>
          <a:bodyPr/>
          <a:lstStyle/>
          <a:p>
            <a:pPr algn="l">
              <a:buClr>
                <a:schemeClr val="accent1"/>
              </a:buClr>
              <a:buSzPct val="70000"/>
              <a:buFont typeface="Wingdings" pitchFamily="2" charset="2"/>
              <a:buChar char="v"/>
            </a:pPr>
            <a:r>
              <a:rPr lang="en-US" sz="2000" b="0" dirty="0" smtClean="0">
                <a:solidFill>
                  <a:schemeClr val="accent6">
                    <a:lumMod val="50000"/>
                  </a:schemeClr>
                </a:solidFill>
                <a:latin typeface="Arial" pitchFamily="34" charset="0"/>
                <a:cs typeface="Arial" pitchFamily="34" charset="0"/>
              </a:rPr>
              <a:t>Focus is on making positive change when we need it most.</a:t>
            </a:r>
          </a:p>
          <a:p>
            <a:pPr algn="l">
              <a:buClr>
                <a:schemeClr val="accent1"/>
              </a:buClr>
              <a:buSzPct val="70000"/>
              <a:buFont typeface="Wingdings" pitchFamily="2" charset="2"/>
              <a:buChar char="v"/>
            </a:pPr>
            <a:r>
              <a:rPr lang="en-US" sz="2000" b="0" dirty="0" smtClean="0">
                <a:solidFill>
                  <a:schemeClr val="accent6">
                    <a:lumMod val="50000"/>
                  </a:schemeClr>
                </a:solidFill>
                <a:latin typeface="Arial" pitchFamily="34" charset="0"/>
                <a:cs typeface="Arial" pitchFamily="34" charset="0"/>
              </a:rPr>
              <a:t>Much more responsive mechanism with little to no dependence on political regimes and foundations.</a:t>
            </a:r>
          </a:p>
          <a:p>
            <a:pPr algn="l">
              <a:buClr>
                <a:schemeClr val="accent1"/>
              </a:buClr>
              <a:buSzPct val="70000"/>
              <a:buFont typeface="Wingdings" pitchFamily="2" charset="2"/>
              <a:buChar char="v"/>
            </a:pPr>
            <a:r>
              <a:rPr lang="en-US" sz="2000" b="0" dirty="0" smtClean="0">
                <a:solidFill>
                  <a:schemeClr val="accent6">
                    <a:lumMod val="50000"/>
                  </a:schemeClr>
                </a:solidFill>
                <a:latin typeface="Arial" pitchFamily="34" charset="0"/>
                <a:cs typeface="Arial" pitchFamily="34" charset="0"/>
              </a:rPr>
              <a:t>Scalable  and very versatile in meeting the needs of the communities and environments in which they serve, with little to no dependence on state welfare and charities.</a:t>
            </a:r>
          </a:p>
          <a:p>
            <a:pPr algn="l">
              <a:buClr>
                <a:schemeClr val="accent1"/>
              </a:buClr>
              <a:buSzPct val="70000"/>
              <a:buFont typeface="Wingdings" pitchFamily="2" charset="2"/>
              <a:buChar char="v"/>
            </a:pPr>
            <a:r>
              <a:rPr lang="en-US" sz="2000" b="0" dirty="0" smtClean="0">
                <a:solidFill>
                  <a:schemeClr val="accent6">
                    <a:lumMod val="50000"/>
                  </a:schemeClr>
                </a:solidFill>
                <a:latin typeface="Arial" pitchFamily="34" charset="0"/>
                <a:cs typeface="Arial" pitchFamily="34" charset="0"/>
              </a:rPr>
              <a:t>Active and engaged stakeholders, employees, owners, suppliers and customers. </a:t>
            </a:r>
            <a:endParaRPr lang="en-ZA" sz="2000" b="0" dirty="0">
              <a:solidFill>
                <a:schemeClr val="accent6">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620688"/>
            <a:ext cx="5616624" cy="504056"/>
          </a:xfrm>
        </p:spPr>
        <p:txBody>
          <a:bodyPr anchor="ctr" anchorCtr="0"/>
          <a:lstStyle/>
          <a:p>
            <a:pPr algn="ctr"/>
            <a:r>
              <a:rPr lang="en-US" sz="2800" dirty="0" smtClean="0">
                <a:solidFill>
                  <a:schemeClr val="accent1"/>
                </a:solidFill>
                <a:latin typeface="Arial" pitchFamily="34" charset="0"/>
                <a:cs typeface="Arial" pitchFamily="34" charset="0"/>
              </a:rPr>
              <a:t>ECO-NO-MONEY </a:t>
            </a:r>
            <a:r>
              <a:rPr lang="en-US" sz="2800" dirty="0" smtClean="0">
                <a:solidFill>
                  <a:schemeClr val="accent1"/>
                </a:solidFill>
                <a:latin typeface="Arial" pitchFamily="34" charset="0"/>
                <a:cs typeface="Arial" pitchFamily="34" charset="0"/>
              </a:rPr>
              <a:t>1</a:t>
            </a:r>
            <a:r>
              <a:rPr lang="en-US" sz="2800" dirty="0" smtClean="0">
                <a:solidFill>
                  <a:schemeClr val="accent1"/>
                </a:solidFill>
                <a:latin typeface="Arial" pitchFamily="34" charset="0"/>
                <a:cs typeface="Arial" pitchFamily="34" charset="0"/>
              </a:rPr>
              <a:t>.0</a:t>
            </a:r>
            <a:endParaRPr lang="en-ZA" sz="2800"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1043608" y="1124744"/>
            <a:ext cx="6912768" cy="4824536"/>
          </a:xfrm>
        </p:spPr>
        <p:txBody>
          <a:bodyPr/>
          <a:lstStyle/>
          <a:p>
            <a:pPr algn="l">
              <a:buClr>
                <a:schemeClr val="accent1"/>
              </a:buClr>
              <a:buSzPct val="60000"/>
              <a:buFont typeface="Wingdings" pitchFamily="2" charset="2"/>
              <a:buChar char="v"/>
            </a:pPr>
            <a:r>
              <a:rPr lang="en-ZA" sz="2400" b="0" dirty="0" smtClean="0">
                <a:solidFill>
                  <a:schemeClr val="tx2">
                    <a:lumMod val="65000"/>
                    <a:lumOff val="35000"/>
                  </a:schemeClr>
                </a:solidFill>
                <a:latin typeface="Arial" pitchFamily="34" charset="0"/>
                <a:cs typeface="Arial" pitchFamily="34" charset="0"/>
              </a:rPr>
              <a:t>Mainstream Failures</a:t>
            </a:r>
            <a:endParaRPr lang="en-ZA" sz="2400" b="0" dirty="0" smtClean="0">
              <a:solidFill>
                <a:schemeClr val="tx2">
                  <a:lumMod val="65000"/>
                  <a:lumOff val="35000"/>
                </a:schemeClr>
              </a:solidFill>
              <a:latin typeface="Arial" pitchFamily="34" charset="0"/>
              <a:cs typeface="Arial" pitchFamily="34" charset="0"/>
            </a:endParaRPr>
          </a:p>
          <a:p>
            <a:pPr lvl="1">
              <a:buClr>
                <a:schemeClr val="accent1"/>
              </a:buClr>
              <a:buSzPct val="75000"/>
              <a:buFont typeface="Wingdings" pitchFamily="2" charset="2"/>
              <a:buChar char="§"/>
            </a:pPr>
            <a:r>
              <a:rPr lang="en-ZA" sz="2000" b="0" dirty="0" smtClean="0">
                <a:solidFill>
                  <a:schemeClr val="accent6"/>
                </a:solidFill>
                <a:latin typeface="Arial" pitchFamily="34" charset="0"/>
                <a:cs typeface="Arial" pitchFamily="34" charset="0"/>
              </a:rPr>
              <a:t>Discouraged Traditional Activities</a:t>
            </a:r>
          </a:p>
          <a:p>
            <a:pPr lvl="1">
              <a:buClr>
                <a:schemeClr val="accent1"/>
              </a:buClr>
              <a:buSzPct val="75000"/>
              <a:buFont typeface="Wingdings" pitchFamily="2" charset="2"/>
              <a:buChar char="§"/>
            </a:pPr>
            <a:r>
              <a:rPr lang="en-ZA" sz="2000" b="0" dirty="0" smtClean="0">
                <a:solidFill>
                  <a:schemeClr val="accent6"/>
                </a:solidFill>
                <a:latin typeface="Arial" pitchFamily="34" charset="0"/>
                <a:cs typeface="Arial" pitchFamily="34" charset="0"/>
              </a:rPr>
              <a:t>Food Inflation &amp; Poverty</a:t>
            </a:r>
          </a:p>
          <a:p>
            <a:pPr lvl="1">
              <a:buClr>
                <a:schemeClr val="accent1"/>
              </a:buClr>
              <a:buSzPct val="75000"/>
              <a:buFont typeface="Wingdings" pitchFamily="2" charset="2"/>
              <a:buChar char="§"/>
            </a:pPr>
            <a:r>
              <a:rPr lang="en-ZA" sz="2000" b="0" dirty="0" smtClean="0">
                <a:solidFill>
                  <a:schemeClr val="accent6"/>
                </a:solidFill>
                <a:latin typeface="Arial" pitchFamily="34" charset="0"/>
                <a:cs typeface="Arial" pitchFamily="34" charset="0"/>
              </a:rPr>
              <a:t>Failure in managing Earth’s Natural Resources</a:t>
            </a:r>
          </a:p>
          <a:p>
            <a:pPr lvl="1">
              <a:buClr>
                <a:schemeClr val="accent1"/>
              </a:buClr>
              <a:buSzPct val="75000"/>
              <a:buFont typeface="Wingdings" pitchFamily="2" charset="2"/>
              <a:buChar char="§"/>
            </a:pPr>
            <a:r>
              <a:rPr lang="en-ZA" sz="2000" b="0" dirty="0" smtClean="0">
                <a:solidFill>
                  <a:schemeClr val="accent6"/>
                </a:solidFill>
                <a:latin typeface="Arial" pitchFamily="34" charset="0"/>
                <a:cs typeface="Arial" pitchFamily="34" charset="0"/>
              </a:rPr>
              <a:t>Un-Education</a:t>
            </a:r>
          </a:p>
          <a:p>
            <a:pPr lvl="1">
              <a:buClr>
                <a:schemeClr val="accent1"/>
              </a:buClr>
              <a:buSzPct val="75000"/>
              <a:buFont typeface="Wingdings" pitchFamily="2" charset="2"/>
              <a:buChar char="§"/>
            </a:pPr>
            <a:r>
              <a:rPr lang="en-ZA" sz="2000" b="0" dirty="0" smtClean="0">
                <a:solidFill>
                  <a:schemeClr val="accent6"/>
                </a:solidFill>
                <a:latin typeface="Arial" pitchFamily="34" charset="0"/>
                <a:cs typeface="Arial" pitchFamily="34" charset="0"/>
              </a:rPr>
              <a:t>Capitalism as a negative employment driver</a:t>
            </a:r>
          </a:p>
          <a:p>
            <a:pPr lvl="1">
              <a:buClr>
                <a:schemeClr val="accent1"/>
              </a:buClr>
              <a:buSzPct val="75000"/>
              <a:buFont typeface="Wingdings" pitchFamily="2" charset="2"/>
              <a:buChar char="§"/>
            </a:pPr>
            <a:r>
              <a:rPr lang="en-ZA" sz="2000" b="0" dirty="0" smtClean="0">
                <a:solidFill>
                  <a:schemeClr val="accent6"/>
                </a:solidFill>
                <a:latin typeface="Arial" pitchFamily="34" charset="0"/>
                <a:cs typeface="Arial" pitchFamily="34" charset="0"/>
              </a:rPr>
              <a:t>Business Monopolies are Government’s best friends</a:t>
            </a:r>
          </a:p>
          <a:p>
            <a:pPr lvl="1">
              <a:buClr>
                <a:schemeClr val="accent1"/>
              </a:buClr>
              <a:buSzPct val="75000"/>
              <a:buFont typeface="Wingdings" pitchFamily="2" charset="2"/>
              <a:buChar char="§"/>
            </a:pPr>
            <a:r>
              <a:rPr lang="en-ZA" sz="2000" b="0" dirty="0" smtClean="0">
                <a:solidFill>
                  <a:schemeClr val="accent6"/>
                </a:solidFill>
                <a:latin typeface="Arial" pitchFamily="34" charset="0"/>
                <a:cs typeface="Arial" pitchFamily="34" charset="0"/>
              </a:rPr>
              <a:t>Mergers &amp; Acquisitions killing Youth entrepreneurship</a:t>
            </a:r>
          </a:p>
          <a:p>
            <a:pPr lvl="1">
              <a:buClr>
                <a:schemeClr val="accent1"/>
              </a:buClr>
              <a:buSzPct val="75000"/>
              <a:buFont typeface="Wingdings" pitchFamily="2" charset="2"/>
              <a:buChar char="§"/>
            </a:pPr>
            <a:r>
              <a:rPr lang="en-ZA" sz="2000" b="0" dirty="0" smtClean="0">
                <a:solidFill>
                  <a:schemeClr val="accent6"/>
                </a:solidFill>
                <a:latin typeface="Arial" pitchFamily="34" charset="0"/>
                <a:cs typeface="Arial" pitchFamily="34" charset="0"/>
              </a:rPr>
              <a:t>Rules that promote economic meltdowns</a:t>
            </a:r>
          </a:p>
          <a:p>
            <a:pPr lvl="1">
              <a:buClr>
                <a:schemeClr val="accent1"/>
              </a:buClr>
              <a:buSzPct val="75000"/>
              <a:buFont typeface="Wingdings" pitchFamily="2" charset="2"/>
              <a:buChar char="§"/>
            </a:pPr>
            <a:r>
              <a:rPr lang="en-ZA" sz="2000" b="0" dirty="0" smtClean="0">
                <a:solidFill>
                  <a:schemeClr val="accent6"/>
                </a:solidFill>
                <a:latin typeface="Arial" pitchFamily="34" charset="0"/>
                <a:cs typeface="Arial" pitchFamily="34" charset="0"/>
              </a:rPr>
              <a:t>Technology &amp; Outsourcing inhibiting large scale employment</a:t>
            </a:r>
          </a:p>
          <a:p>
            <a:pPr lvl="1">
              <a:buClr>
                <a:schemeClr val="accent1"/>
              </a:buClr>
              <a:buSzPct val="75000"/>
              <a:buFont typeface="Wingdings" pitchFamily="2" charset="2"/>
              <a:buChar char="§"/>
            </a:pPr>
            <a:r>
              <a:rPr lang="en-ZA" sz="2000" b="0" dirty="0" smtClean="0">
                <a:solidFill>
                  <a:schemeClr val="accent6"/>
                </a:solidFill>
                <a:latin typeface="Arial" pitchFamily="34" charset="0"/>
                <a:cs typeface="Arial" pitchFamily="34" charset="0"/>
              </a:rPr>
              <a:t>The Brand Bite – Market Dominance &amp; Not Share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620688"/>
            <a:ext cx="5616624" cy="504056"/>
          </a:xfrm>
        </p:spPr>
        <p:txBody>
          <a:bodyPr anchor="ctr" anchorCtr="0"/>
          <a:lstStyle/>
          <a:p>
            <a:pPr algn="ctr"/>
            <a:r>
              <a:rPr lang="en-US" dirty="0" smtClean="0">
                <a:solidFill>
                  <a:schemeClr val="accent1"/>
                </a:solidFill>
                <a:latin typeface="Arial" pitchFamily="34" charset="0"/>
                <a:cs typeface="Arial" pitchFamily="34" charset="0"/>
              </a:rPr>
              <a:t>ECO-MONEY 2.0 – The Future of our Youth</a:t>
            </a:r>
            <a:endParaRPr lang="en-ZA"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1043608" y="1124744"/>
            <a:ext cx="6912768" cy="4968552"/>
          </a:xfrm>
        </p:spPr>
        <p:txBody>
          <a:bodyPr/>
          <a:lstStyle/>
          <a:p>
            <a:pPr algn="l">
              <a:buClr>
                <a:schemeClr val="accent1"/>
              </a:buClr>
              <a:buSzPct val="60000"/>
              <a:buFont typeface="Wingdings" pitchFamily="2" charset="2"/>
              <a:buChar char="v"/>
            </a:pPr>
            <a:r>
              <a:rPr lang="en-ZA" sz="2000" b="0" dirty="0" smtClean="0">
                <a:solidFill>
                  <a:schemeClr val="tx2">
                    <a:lumMod val="65000"/>
                    <a:lumOff val="35000"/>
                  </a:schemeClr>
                </a:solidFill>
                <a:latin typeface="Arial" pitchFamily="34" charset="0"/>
                <a:cs typeface="Arial" pitchFamily="34" charset="0"/>
              </a:rPr>
              <a:t>Mainstream Functions – Best Practices</a:t>
            </a:r>
            <a:endParaRPr lang="en-ZA" sz="2000" b="0" dirty="0" smtClean="0">
              <a:solidFill>
                <a:schemeClr val="tx2">
                  <a:lumMod val="65000"/>
                  <a:lumOff val="35000"/>
                </a:schemeClr>
              </a:solidFill>
              <a:latin typeface="Arial" pitchFamily="34" charset="0"/>
              <a:cs typeface="Arial" pitchFamily="34" charset="0"/>
            </a:endParaRPr>
          </a:p>
          <a:p>
            <a:pPr lvl="1">
              <a:buClr>
                <a:schemeClr val="accent1"/>
              </a:buClr>
              <a:buSzPct val="75000"/>
              <a:buFont typeface="Wingdings" pitchFamily="2" charset="2"/>
              <a:buChar char="§"/>
            </a:pPr>
            <a:r>
              <a:rPr lang="en-ZA" sz="1800" b="0" dirty="0" smtClean="0">
                <a:solidFill>
                  <a:schemeClr val="accent6"/>
                </a:solidFill>
                <a:latin typeface="Arial" pitchFamily="34" charset="0"/>
                <a:cs typeface="Arial" pitchFamily="34" charset="0"/>
              </a:rPr>
              <a:t>Encourage Traditional Activities Among Youth as a PROCESS</a:t>
            </a:r>
          </a:p>
          <a:p>
            <a:pPr lvl="2">
              <a:buClr>
                <a:schemeClr val="accent1"/>
              </a:buClr>
              <a:buSzPct val="75000"/>
              <a:buFont typeface="Wingdings" pitchFamily="2" charset="2"/>
              <a:buChar char="§"/>
            </a:pPr>
            <a:r>
              <a:rPr lang="en-ZA" sz="1400" b="0" dirty="0" smtClean="0">
                <a:solidFill>
                  <a:schemeClr val="accent6"/>
                </a:solidFill>
                <a:latin typeface="Arial" pitchFamily="34" charset="0"/>
                <a:cs typeface="Arial" pitchFamily="34" charset="0"/>
              </a:rPr>
              <a:t>Education-Employment-Empowerment-Entrepreneurship</a:t>
            </a:r>
          </a:p>
          <a:p>
            <a:pPr lvl="1">
              <a:buClr>
                <a:schemeClr val="accent1"/>
              </a:buClr>
              <a:buSzPct val="75000"/>
              <a:buFont typeface="Wingdings" pitchFamily="2" charset="2"/>
              <a:buChar char="§"/>
            </a:pPr>
            <a:r>
              <a:rPr lang="en-ZA" sz="1800" b="0" dirty="0" smtClean="0">
                <a:solidFill>
                  <a:schemeClr val="accent6"/>
                </a:solidFill>
                <a:latin typeface="Arial" pitchFamily="34" charset="0"/>
                <a:cs typeface="Arial" pitchFamily="34" charset="0"/>
              </a:rPr>
              <a:t>Managing Earth’s Natural Resources</a:t>
            </a:r>
          </a:p>
          <a:p>
            <a:pPr lvl="2">
              <a:buClr>
                <a:schemeClr val="accent1"/>
              </a:buClr>
              <a:buSzPct val="75000"/>
              <a:buFont typeface="Wingdings" pitchFamily="2" charset="2"/>
              <a:buChar char="§"/>
            </a:pPr>
            <a:r>
              <a:rPr lang="en-ZA" sz="1400" b="0" dirty="0" smtClean="0">
                <a:solidFill>
                  <a:schemeClr val="accent6"/>
                </a:solidFill>
                <a:latin typeface="Arial" pitchFamily="34" charset="0"/>
                <a:cs typeface="Arial" pitchFamily="34" charset="0"/>
              </a:rPr>
              <a:t>Food Poverty Alleviation – Self Help Mechanisms</a:t>
            </a:r>
          </a:p>
          <a:p>
            <a:pPr lvl="2">
              <a:buClr>
                <a:schemeClr val="accent1"/>
              </a:buClr>
              <a:buSzPct val="75000"/>
              <a:buFont typeface="Wingdings" pitchFamily="2" charset="2"/>
              <a:buChar char="§"/>
            </a:pPr>
            <a:r>
              <a:rPr lang="en-ZA" sz="1400" b="0" dirty="0" smtClean="0">
                <a:solidFill>
                  <a:schemeClr val="accent6"/>
                </a:solidFill>
                <a:latin typeface="Arial" pitchFamily="34" charset="0"/>
                <a:cs typeface="Arial" pitchFamily="34" charset="0"/>
              </a:rPr>
              <a:t>Youth Entrepreneurship &amp; Employment</a:t>
            </a:r>
          </a:p>
          <a:p>
            <a:pPr lvl="1">
              <a:buClr>
                <a:schemeClr val="accent1"/>
              </a:buClr>
              <a:buSzPct val="75000"/>
              <a:buFont typeface="Wingdings" pitchFamily="2" charset="2"/>
              <a:buChar char="§"/>
            </a:pPr>
            <a:r>
              <a:rPr lang="en-ZA" sz="1800" b="0" dirty="0" smtClean="0">
                <a:solidFill>
                  <a:schemeClr val="accent6"/>
                </a:solidFill>
                <a:latin typeface="Arial" pitchFamily="34" charset="0"/>
                <a:cs typeface="Arial" pitchFamily="34" charset="0"/>
              </a:rPr>
              <a:t>Education Focus</a:t>
            </a:r>
          </a:p>
          <a:p>
            <a:pPr lvl="2">
              <a:buClr>
                <a:schemeClr val="accent1"/>
              </a:buClr>
              <a:buSzPct val="75000"/>
              <a:buFont typeface="Wingdings" pitchFamily="2" charset="2"/>
              <a:buChar char="§"/>
            </a:pPr>
            <a:r>
              <a:rPr lang="en-ZA" sz="1400" b="0" dirty="0" smtClean="0">
                <a:solidFill>
                  <a:schemeClr val="accent6"/>
                </a:solidFill>
                <a:latin typeface="Arial" pitchFamily="34" charset="0"/>
                <a:cs typeface="Arial" pitchFamily="34" charset="0"/>
              </a:rPr>
              <a:t>Natural, Renewable, Sustainable Resources - Mainstreaming</a:t>
            </a:r>
          </a:p>
          <a:p>
            <a:pPr lvl="1">
              <a:buClr>
                <a:schemeClr val="accent1"/>
              </a:buClr>
              <a:buSzPct val="75000"/>
              <a:buFont typeface="Wingdings" pitchFamily="2" charset="2"/>
              <a:buChar char="§"/>
            </a:pPr>
            <a:r>
              <a:rPr lang="en-ZA" sz="1800" b="0" dirty="0" smtClean="0">
                <a:solidFill>
                  <a:schemeClr val="accent6"/>
                </a:solidFill>
                <a:latin typeface="Arial" pitchFamily="34" charset="0"/>
                <a:cs typeface="Arial" pitchFamily="34" charset="0"/>
              </a:rPr>
              <a:t>Social Capitalism as a Positive Trend</a:t>
            </a:r>
          </a:p>
          <a:p>
            <a:pPr lvl="2">
              <a:buClr>
                <a:schemeClr val="accent1"/>
              </a:buClr>
              <a:buSzPct val="75000"/>
              <a:buFont typeface="Wingdings" pitchFamily="2" charset="2"/>
              <a:buChar char="§"/>
            </a:pPr>
            <a:r>
              <a:rPr lang="en-ZA" sz="1400" b="0" dirty="0" smtClean="0">
                <a:solidFill>
                  <a:schemeClr val="accent6"/>
                </a:solidFill>
                <a:latin typeface="Arial" pitchFamily="34" charset="0"/>
                <a:cs typeface="Arial" pitchFamily="34" charset="0"/>
              </a:rPr>
              <a:t>Motivate Youth Entrepreneurship through Participation Programs</a:t>
            </a:r>
          </a:p>
          <a:p>
            <a:pPr lvl="2">
              <a:buClr>
                <a:schemeClr val="accent1"/>
              </a:buClr>
              <a:buSzPct val="75000"/>
              <a:buFont typeface="Wingdings" pitchFamily="2" charset="2"/>
              <a:buChar char="§"/>
            </a:pPr>
            <a:r>
              <a:rPr lang="en-ZA" sz="1400" b="0" dirty="0" smtClean="0">
                <a:solidFill>
                  <a:schemeClr val="accent6"/>
                </a:solidFill>
                <a:latin typeface="Arial" pitchFamily="34" charset="0"/>
                <a:cs typeface="Arial" pitchFamily="34" charset="0"/>
              </a:rPr>
              <a:t>Remuneration - Progress &amp; Promotion Alignment</a:t>
            </a:r>
          </a:p>
          <a:p>
            <a:pPr lvl="2">
              <a:buClr>
                <a:schemeClr val="accent1"/>
              </a:buClr>
              <a:buSzPct val="75000"/>
              <a:buFont typeface="Wingdings" pitchFamily="2" charset="2"/>
              <a:buChar char="§"/>
            </a:pPr>
            <a:r>
              <a:rPr lang="en-ZA" sz="1400" b="0" dirty="0" smtClean="0">
                <a:solidFill>
                  <a:schemeClr val="accent6"/>
                </a:solidFill>
                <a:latin typeface="Arial" pitchFamily="34" charset="0"/>
                <a:cs typeface="Arial" pitchFamily="34" charset="0"/>
              </a:rPr>
              <a:t>Wealth Share</a:t>
            </a:r>
          </a:p>
          <a:p>
            <a:pPr lvl="1">
              <a:buClr>
                <a:schemeClr val="accent1"/>
              </a:buClr>
              <a:buSzPct val="75000"/>
              <a:buFont typeface="Wingdings" pitchFamily="2" charset="2"/>
              <a:buChar char="§"/>
            </a:pPr>
            <a:r>
              <a:rPr lang="en-ZA" sz="1800" b="0" dirty="0" smtClean="0">
                <a:solidFill>
                  <a:schemeClr val="accent6"/>
                </a:solidFill>
                <a:latin typeface="Arial" pitchFamily="34" charset="0"/>
                <a:cs typeface="Arial" pitchFamily="34" charset="0"/>
              </a:rPr>
              <a:t>Elders to Youth Medley Teams</a:t>
            </a:r>
          </a:p>
          <a:p>
            <a:pPr lvl="2">
              <a:buClr>
                <a:schemeClr val="accent1"/>
              </a:buClr>
              <a:buSzPct val="75000"/>
              <a:buFont typeface="Wingdings" pitchFamily="2" charset="2"/>
              <a:buChar char="§"/>
            </a:pPr>
            <a:r>
              <a:rPr lang="en-ZA" sz="1400" b="0" dirty="0" smtClean="0">
                <a:solidFill>
                  <a:schemeClr val="accent6"/>
                </a:solidFill>
                <a:latin typeface="Arial" pitchFamily="34" charset="0"/>
                <a:cs typeface="Arial" pitchFamily="34" charset="0"/>
              </a:rPr>
              <a:t>Mentorship basis of Skills Transfer, Methodology</a:t>
            </a:r>
          </a:p>
          <a:p>
            <a:pPr lvl="2">
              <a:buClr>
                <a:schemeClr val="accent1"/>
              </a:buClr>
              <a:buSzPct val="75000"/>
              <a:buFont typeface="Wingdings" pitchFamily="2" charset="2"/>
              <a:buChar char="§"/>
            </a:pPr>
            <a:r>
              <a:rPr lang="en-ZA" sz="1400" b="0" dirty="0" smtClean="0">
                <a:solidFill>
                  <a:schemeClr val="accent6"/>
                </a:solidFill>
                <a:latin typeface="Arial" pitchFamily="34" charset="0"/>
                <a:cs typeface="Arial" pitchFamily="34" charset="0"/>
              </a:rPr>
              <a:t>Monitoring &amp; Evaluation</a:t>
            </a:r>
          </a:p>
          <a:p>
            <a:pPr lvl="1">
              <a:buClr>
                <a:schemeClr val="accent1"/>
              </a:buClr>
              <a:buSzPct val="75000"/>
              <a:buFont typeface="Wingdings" pitchFamily="2" charset="2"/>
              <a:buChar char="§"/>
            </a:pPr>
            <a:r>
              <a:rPr lang="en-ZA" sz="1800" b="0" dirty="0" smtClean="0">
                <a:solidFill>
                  <a:schemeClr val="accent6"/>
                </a:solidFill>
                <a:latin typeface="Arial" pitchFamily="34" charset="0"/>
                <a:cs typeface="Arial" pitchFamily="34" charset="0"/>
              </a:rPr>
              <a:t>Skills Shadow &amp; Internships</a:t>
            </a:r>
            <a:endParaRPr lang="en-ZA" sz="1800" b="0" dirty="0" smtClean="0">
              <a:solidFill>
                <a:schemeClr val="accent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548680"/>
            <a:ext cx="3816424" cy="576064"/>
          </a:xfrm>
        </p:spPr>
        <p:txBody>
          <a:bodyPr anchor="ctr" anchorCtr="0"/>
          <a:lstStyle/>
          <a:p>
            <a:pPr algn="ctr"/>
            <a:r>
              <a:rPr lang="en-US" sz="3200" dirty="0" smtClean="0">
                <a:solidFill>
                  <a:schemeClr val="accent1"/>
                </a:solidFill>
                <a:latin typeface="Arial" pitchFamily="34" charset="0"/>
                <a:cs typeface="Arial" pitchFamily="34" charset="0"/>
              </a:rPr>
              <a:t>Background</a:t>
            </a:r>
            <a:endParaRPr lang="en-ZA" sz="3200"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3347864" y="1340768"/>
            <a:ext cx="5184576" cy="4680520"/>
          </a:xfrm>
        </p:spPr>
        <p:txBody>
          <a:bodyPr>
            <a:normAutofit fontScale="55000" lnSpcReduction="20000"/>
          </a:bodyPr>
          <a:lstStyle/>
          <a:p>
            <a:pPr algn="l">
              <a:lnSpc>
                <a:spcPct val="120000"/>
              </a:lnSpc>
              <a:spcBef>
                <a:spcPts val="600"/>
              </a:spcBef>
              <a:spcAft>
                <a:spcPts val="600"/>
              </a:spcAft>
              <a:buClr>
                <a:schemeClr val="accent1"/>
              </a:buClr>
              <a:buSzPct val="60000"/>
              <a:buFont typeface="Wingdings" pitchFamily="2" charset="2"/>
              <a:buChar char="v"/>
            </a:pPr>
            <a:r>
              <a:rPr lang="en-ZA" sz="2600" b="0" dirty="0" smtClean="0">
                <a:solidFill>
                  <a:schemeClr val="accent6">
                    <a:lumMod val="50000"/>
                  </a:schemeClr>
                </a:solidFill>
                <a:latin typeface="Arial" pitchFamily="34" charset="0"/>
                <a:cs typeface="Arial" pitchFamily="34" charset="0"/>
              </a:rPr>
              <a:t>Established </a:t>
            </a:r>
            <a:r>
              <a:rPr lang="en-ZA" sz="2600" b="0" dirty="0" smtClean="0">
                <a:solidFill>
                  <a:schemeClr val="accent6">
                    <a:lumMod val="50000"/>
                  </a:schemeClr>
                </a:solidFill>
                <a:latin typeface="Arial" pitchFamily="34" charset="0"/>
                <a:cs typeface="Arial" pitchFamily="34" charset="0"/>
              </a:rPr>
              <a:t>as a green-field operation in </a:t>
            </a:r>
            <a:r>
              <a:rPr lang="en-ZA" sz="2600" b="0" dirty="0" smtClean="0">
                <a:solidFill>
                  <a:schemeClr val="accent6">
                    <a:lumMod val="50000"/>
                  </a:schemeClr>
                </a:solidFill>
                <a:latin typeface="Arial" pitchFamily="34" charset="0"/>
                <a:cs typeface="Arial" pitchFamily="34" charset="0"/>
              </a:rPr>
              <a:t>2007</a:t>
            </a:r>
          </a:p>
          <a:p>
            <a:pPr algn="l">
              <a:lnSpc>
                <a:spcPct val="120000"/>
              </a:lnSpc>
              <a:spcBef>
                <a:spcPts val="600"/>
              </a:spcBef>
              <a:spcAft>
                <a:spcPts val="600"/>
              </a:spcAft>
              <a:buClr>
                <a:schemeClr val="accent1"/>
              </a:buClr>
              <a:buSzPct val="60000"/>
              <a:buFont typeface="Wingdings" pitchFamily="2" charset="2"/>
              <a:buChar char="v"/>
            </a:pPr>
            <a:r>
              <a:rPr lang="en-ZA" sz="2600" b="0" dirty="0" smtClean="0">
                <a:solidFill>
                  <a:schemeClr val="accent6">
                    <a:lumMod val="50000"/>
                  </a:schemeClr>
                </a:solidFill>
                <a:latin typeface="Arial" pitchFamily="34" charset="0"/>
                <a:cs typeface="Arial" pitchFamily="34" charset="0"/>
              </a:rPr>
              <a:t>Capitalised by other business </a:t>
            </a:r>
            <a:r>
              <a:rPr lang="en-ZA" sz="2600" b="0" dirty="0" smtClean="0">
                <a:solidFill>
                  <a:schemeClr val="accent6">
                    <a:lumMod val="50000"/>
                  </a:schemeClr>
                </a:solidFill>
                <a:latin typeface="Arial" pitchFamily="34" charset="0"/>
                <a:cs typeface="Arial" pitchFamily="34" charset="0"/>
              </a:rPr>
              <a:t>interests</a:t>
            </a:r>
          </a:p>
          <a:p>
            <a:pPr lvl="1">
              <a:lnSpc>
                <a:spcPct val="120000"/>
              </a:lnSpc>
              <a:spcBef>
                <a:spcPts val="600"/>
              </a:spcBef>
              <a:spcAft>
                <a:spcPts val="600"/>
              </a:spcAft>
              <a:buClr>
                <a:schemeClr val="accent1"/>
              </a:buClr>
              <a:buSzPct val="75000"/>
              <a:buFont typeface="Wingdings" pitchFamily="2" charset="2"/>
              <a:buChar char="§"/>
            </a:pPr>
            <a:r>
              <a:rPr lang="en-ZA" sz="2300" b="0" dirty="0" err="1" smtClean="0">
                <a:solidFill>
                  <a:schemeClr val="accent6">
                    <a:lumMod val="75000"/>
                  </a:schemeClr>
                </a:solidFill>
                <a:latin typeface="Arial" pitchFamily="34" charset="0"/>
                <a:cs typeface="Arial" pitchFamily="34" charset="0"/>
              </a:rPr>
              <a:t>e.com institute – eBusiness Solutions &amp; Consulting Firm</a:t>
            </a:r>
          </a:p>
          <a:p>
            <a:pPr algn="l">
              <a:lnSpc>
                <a:spcPct val="120000"/>
              </a:lnSpc>
              <a:spcBef>
                <a:spcPts val="600"/>
              </a:spcBef>
              <a:spcAft>
                <a:spcPts val="600"/>
              </a:spcAft>
              <a:buClr>
                <a:schemeClr val="accent1"/>
              </a:buClr>
              <a:buSzPct val="60000"/>
              <a:buFont typeface="Wingdings" pitchFamily="2" charset="2"/>
              <a:buChar char="v"/>
            </a:pPr>
            <a:r>
              <a:rPr lang="en-ZA" sz="2600" b="0" dirty="0" smtClean="0">
                <a:solidFill>
                  <a:schemeClr val="accent6">
                    <a:lumMod val="50000"/>
                  </a:schemeClr>
                </a:solidFill>
                <a:latin typeface="Arial" pitchFamily="34" charset="0"/>
                <a:cs typeface="Arial" pitchFamily="34" charset="0"/>
              </a:rPr>
              <a:t>Operational  (self sustaining) in 2010</a:t>
            </a:r>
          </a:p>
          <a:p>
            <a:pPr algn="l">
              <a:lnSpc>
                <a:spcPct val="120000"/>
              </a:lnSpc>
              <a:spcBef>
                <a:spcPts val="600"/>
              </a:spcBef>
              <a:spcAft>
                <a:spcPts val="600"/>
              </a:spcAft>
              <a:buClr>
                <a:schemeClr val="accent1"/>
              </a:buClr>
              <a:buSzPct val="60000"/>
              <a:buFont typeface="Wingdings" pitchFamily="2" charset="2"/>
              <a:buChar char="v"/>
            </a:pPr>
            <a:r>
              <a:rPr lang="en-ZA" sz="2600" b="0" dirty="0" smtClean="0">
                <a:solidFill>
                  <a:schemeClr val="accent6">
                    <a:lumMod val="50000"/>
                  </a:schemeClr>
                </a:solidFill>
                <a:latin typeface="Arial" pitchFamily="34" charset="0"/>
                <a:cs typeface="Arial" pitchFamily="34" charset="0"/>
              </a:rPr>
              <a:t>Headquartered in South Africa</a:t>
            </a:r>
          </a:p>
          <a:p>
            <a:pPr algn="l">
              <a:lnSpc>
                <a:spcPct val="120000"/>
              </a:lnSpc>
              <a:spcBef>
                <a:spcPts val="600"/>
              </a:spcBef>
              <a:spcAft>
                <a:spcPts val="600"/>
              </a:spcAft>
              <a:buClr>
                <a:schemeClr val="accent1"/>
              </a:buClr>
              <a:buSzPct val="60000"/>
              <a:buFont typeface="Wingdings" pitchFamily="2" charset="2"/>
              <a:buChar char="v"/>
            </a:pPr>
            <a:r>
              <a:rPr lang="en-ZA" sz="2600" b="0" dirty="0" smtClean="0">
                <a:solidFill>
                  <a:schemeClr val="accent6">
                    <a:lumMod val="50000"/>
                  </a:schemeClr>
                </a:solidFill>
                <a:latin typeface="Arial" pitchFamily="34" charset="0"/>
                <a:cs typeface="Arial" pitchFamily="34" charset="0"/>
              </a:rPr>
              <a:t>Sourcing base – Kerala </a:t>
            </a:r>
            <a:r>
              <a:rPr lang="en-ZA" sz="2600" b="0" dirty="0" err="1" smtClean="0">
                <a:solidFill>
                  <a:schemeClr val="accent6">
                    <a:lumMod val="50000"/>
                  </a:schemeClr>
                </a:solidFill>
                <a:latin typeface="Arial" pitchFamily="34" charset="0"/>
                <a:cs typeface="Arial" pitchFamily="34" charset="0"/>
              </a:rPr>
              <a:t>MSMEs</a:t>
            </a:r>
            <a:r>
              <a:rPr lang="en-ZA" sz="2600" b="0" dirty="0" smtClean="0">
                <a:solidFill>
                  <a:schemeClr val="accent6">
                    <a:lumMod val="50000"/>
                  </a:schemeClr>
                </a:solidFill>
                <a:latin typeface="Arial" pitchFamily="34" charset="0"/>
                <a:cs typeface="Arial" pitchFamily="34" charset="0"/>
              </a:rPr>
              <a:t> </a:t>
            </a:r>
          </a:p>
          <a:p>
            <a:pPr algn="l">
              <a:lnSpc>
                <a:spcPct val="120000"/>
              </a:lnSpc>
              <a:spcBef>
                <a:spcPts val="600"/>
              </a:spcBef>
              <a:spcAft>
                <a:spcPts val="600"/>
              </a:spcAft>
              <a:buClr>
                <a:schemeClr val="accent1"/>
              </a:buClr>
              <a:buSzPct val="60000"/>
              <a:buFont typeface="Wingdings" pitchFamily="2" charset="2"/>
              <a:buChar char="v"/>
            </a:pPr>
            <a:r>
              <a:rPr lang="en-ZA" sz="2600" b="0" dirty="0" smtClean="0">
                <a:solidFill>
                  <a:schemeClr val="accent6">
                    <a:lumMod val="50000"/>
                  </a:schemeClr>
                </a:solidFill>
                <a:latin typeface="Arial" pitchFamily="34" charset="0"/>
                <a:cs typeface="Arial" pitchFamily="34" charset="0"/>
              </a:rPr>
              <a:t>Customers – primary base is SA</a:t>
            </a:r>
          </a:p>
          <a:p>
            <a:pPr lvl="1">
              <a:lnSpc>
                <a:spcPct val="120000"/>
              </a:lnSpc>
              <a:spcBef>
                <a:spcPts val="600"/>
              </a:spcBef>
              <a:spcAft>
                <a:spcPts val="600"/>
              </a:spcAft>
              <a:buClr>
                <a:schemeClr val="accent1"/>
              </a:buClr>
              <a:buSzPct val="75000"/>
              <a:buFont typeface="Wingdings" pitchFamily="2" charset="2"/>
              <a:buChar char="§"/>
            </a:pPr>
            <a:r>
              <a:rPr lang="en-ZA" sz="2300" b="0" dirty="0" smtClean="0">
                <a:solidFill>
                  <a:schemeClr val="accent6">
                    <a:lumMod val="75000"/>
                  </a:schemeClr>
                </a:solidFill>
                <a:latin typeface="Arial" pitchFamily="34" charset="0"/>
                <a:cs typeface="Arial" pitchFamily="34" charset="0"/>
              </a:rPr>
              <a:t>Medium &amp; Large Corporations</a:t>
            </a:r>
          </a:p>
          <a:p>
            <a:pPr lvl="1">
              <a:lnSpc>
                <a:spcPct val="120000"/>
              </a:lnSpc>
              <a:spcBef>
                <a:spcPts val="600"/>
              </a:spcBef>
              <a:spcAft>
                <a:spcPts val="600"/>
              </a:spcAft>
              <a:buClr>
                <a:schemeClr val="accent1"/>
              </a:buClr>
              <a:buSzPct val="75000"/>
              <a:buFont typeface="Wingdings" pitchFamily="2" charset="2"/>
              <a:buChar char="§"/>
            </a:pPr>
            <a:r>
              <a:rPr lang="en-ZA" sz="2300" b="0" dirty="0" err="1" smtClean="0">
                <a:solidFill>
                  <a:schemeClr val="accent6">
                    <a:lumMod val="75000"/>
                  </a:schemeClr>
                </a:solidFill>
                <a:latin typeface="Arial" pitchFamily="34" charset="0"/>
                <a:cs typeface="Arial" pitchFamily="34" charset="0"/>
              </a:rPr>
              <a:t>MSMEs</a:t>
            </a:r>
            <a:r>
              <a:rPr lang="en-ZA" sz="2300" b="0" dirty="0" smtClean="0">
                <a:solidFill>
                  <a:schemeClr val="accent6">
                    <a:lumMod val="75000"/>
                  </a:schemeClr>
                </a:solidFill>
                <a:latin typeface="Arial" pitchFamily="34" charset="0"/>
                <a:cs typeface="Arial" pitchFamily="34" charset="0"/>
              </a:rPr>
              <a:t> &amp; speciality users</a:t>
            </a:r>
          </a:p>
          <a:p>
            <a:pPr algn="l">
              <a:lnSpc>
                <a:spcPct val="120000"/>
              </a:lnSpc>
              <a:spcBef>
                <a:spcPts val="600"/>
              </a:spcBef>
              <a:spcAft>
                <a:spcPts val="600"/>
              </a:spcAft>
              <a:buClr>
                <a:schemeClr val="accent1"/>
              </a:buClr>
              <a:buSzPct val="60000"/>
              <a:buFont typeface="Wingdings" pitchFamily="2" charset="2"/>
              <a:buChar char="v"/>
            </a:pPr>
            <a:r>
              <a:rPr lang="en-ZA" sz="2600" b="0" dirty="0" smtClean="0">
                <a:solidFill>
                  <a:schemeClr val="accent6">
                    <a:lumMod val="50000"/>
                  </a:schemeClr>
                </a:solidFill>
                <a:latin typeface="Arial" pitchFamily="34" charset="0"/>
                <a:cs typeface="Arial" pitchFamily="34" charset="0"/>
              </a:rPr>
              <a:t>International Trading Capability</a:t>
            </a:r>
            <a:endParaRPr lang="en-ZA" sz="2600" b="0" dirty="0" smtClean="0">
              <a:solidFill>
                <a:schemeClr val="accent6">
                  <a:lumMod val="50000"/>
                </a:schemeClr>
              </a:solidFill>
              <a:latin typeface="Arial" pitchFamily="34" charset="0"/>
              <a:cs typeface="Arial" pitchFamily="34" charset="0"/>
            </a:endParaRPr>
          </a:p>
          <a:p>
            <a:pPr lvl="1">
              <a:lnSpc>
                <a:spcPct val="120000"/>
              </a:lnSpc>
              <a:spcBef>
                <a:spcPts val="600"/>
              </a:spcBef>
              <a:spcAft>
                <a:spcPts val="600"/>
              </a:spcAft>
              <a:buClr>
                <a:schemeClr val="accent1"/>
              </a:buClr>
              <a:buSzPct val="75000"/>
              <a:buFont typeface="Wingdings" pitchFamily="2" charset="2"/>
              <a:buChar char="§"/>
            </a:pPr>
            <a:r>
              <a:rPr lang="en-ZA" sz="2300" b="0" dirty="0" smtClean="0">
                <a:solidFill>
                  <a:schemeClr val="accent6">
                    <a:lumMod val="75000"/>
                  </a:schemeClr>
                </a:solidFill>
                <a:latin typeface="Arial" pitchFamily="34" charset="0"/>
                <a:cs typeface="Arial" pitchFamily="34" charset="0"/>
              </a:rPr>
              <a:t>enables business activities at a global level </a:t>
            </a:r>
          </a:p>
          <a:p>
            <a:pPr lvl="1">
              <a:lnSpc>
                <a:spcPct val="120000"/>
              </a:lnSpc>
              <a:spcBef>
                <a:spcPts val="600"/>
              </a:spcBef>
              <a:spcAft>
                <a:spcPts val="600"/>
              </a:spcAft>
              <a:buClr>
                <a:schemeClr val="accent1"/>
              </a:buClr>
              <a:buSzPct val="75000"/>
              <a:buFont typeface="Wingdings" pitchFamily="2" charset="2"/>
              <a:buChar char="§"/>
            </a:pPr>
            <a:r>
              <a:rPr lang="en-ZA" sz="2300" b="0" dirty="0" err="1" smtClean="0">
                <a:solidFill>
                  <a:schemeClr val="accent6">
                    <a:lumMod val="75000"/>
                  </a:schemeClr>
                </a:solidFill>
                <a:latin typeface="Arial" pitchFamily="34" charset="0"/>
                <a:cs typeface="Arial" pitchFamily="34" charset="0"/>
              </a:rPr>
              <a:t>eCommerce</a:t>
            </a:r>
            <a:r>
              <a:rPr lang="en-ZA" sz="2300" b="0" dirty="0" smtClean="0">
                <a:solidFill>
                  <a:schemeClr val="accent6">
                    <a:lumMod val="75000"/>
                  </a:schemeClr>
                </a:solidFill>
                <a:latin typeface="Arial" pitchFamily="34" charset="0"/>
                <a:cs typeface="Arial" pitchFamily="34" charset="0"/>
              </a:rPr>
              <a:t> basis of trade</a:t>
            </a:r>
            <a:endParaRPr lang="en-ZA" sz="2600" b="0" dirty="0">
              <a:solidFill>
                <a:schemeClr val="accent6">
                  <a:lumMod val="75000"/>
                </a:schemeClr>
              </a:solidFill>
              <a:latin typeface="Arial" pitchFamily="34" charset="0"/>
              <a:cs typeface="Arial" pitchFamily="34" charset="0"/>
            </a:endParaRPr>
          </a:p>
        </p:txBody>
      </p:sp>
      <p:sp>
        <p:nvSpPr>
          <p:cNvPr id="4" name="Text Placeholder 3"/>
          <p:cNvSpPr>
            <a:spLocks noGrp="1"/>
          </p:cNvSpPr>
          <p:nvPr>
            <p:ph type="body" sz="half" idx="2"/>
          </p:nvPr>
        </p:nvSpPr>
        <p:spPr>
          <a:xfrm>
            <a:off x="611560" y="1988840"/>
            <a:ext cx="2880320" cy="2641971"/>
          </a:xfrm>
        </p:spPr>
        <p:txBody>
          <a:bodyPr anchor="ctr" anchorCtr="0"/>
          <a:lstStyle/>
          <a:p>
            <a:r>
              <a:rPr lang="en-US" sz="2000" dirty="0" smtClean="0">
                <a:solidFill>
                  <a:srgbClr val="92D050"/>
                </a:solidFill>
                <a:latin typeface="Arial" pitchFamily="34" charset="0"/>
                <a:cs typeface="Arial" pitchFamily="34" charset="0"/>
              </a:rPr>
              <a:t>Natural</a:t>
            </a:r>
          </a:p>
          <a:p>
            <a:r>
              <a:rPr lang="en-US" sz="2000" dirty="0" smtClean="0">
                <a:solidFill>
                  <a:srgbClr val="92D050"/>
                </a:solidFill>
                <a:latin typeface="Arial" pitchFamily="34" charset="0"/>
                <a:cs typeface="Arial" pitchFamily="34" charset="0"/>
              </a:rPr>
              <a:t>Renewable</a:t>
            </a:r>
          </a:p>
          <a:p>
            <a:r>
              <a:rPr lang="en-US" sz="2000" dirty="0" smtClean="0">
                <a:solidFill>
                  <a:srgbClr val="92D050"/>
                </a:solidFill>
                <a:latin typeface="Arial" pitchFamily="34" charset="0"/>
                <a:cs typeface="Arial" pitchFamily="34" charset="0"/>
              </a:rPr>
              <a:t>Bio-degradable</a:t>
            </a:r>
          </a:p>
          <a:p>
            <a:r>
              <a:rPr lang="en-US" sz="2000" dirty="0" smtClean="0">
                <a:solidFill>
                  <a:srgbClr val="92D050"/>
                </a:solidFill>
                <a:latin typeface="Arial" pitchFamily="34" charset="0"/>
                <a:cs typeface="Arial" pitchFamily="34" charset="0"/>
              </a:rPr>
              <a:t>Community-centric</a:t>
            </a:r>
          </a:p>
          <a:p>
            <a:r>
              <a:rPr lang="en-US" sz="2000" dirty="0" smtClean="0">
                <a:solidFill>
                  <a:srgbClr val="92D050"/>
                </a:solidFill>
                <a:latin typeface="Arial" pitchFamily="34" charset="0"/>
                <a:cs typeface="Arial" pitchFamily="34" charset="0"/>
              </a:rPr>
              <a:t>Environmentally Friendly</a:t>
            </a:r>
            <a:endParaRPr lang="en-ZA" sz="2000" dirty="0">
              <a:solidFill>
                <a:srgbClr val="92D05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548680"/>
            <a:ext cx="6408712" cy="792088"/>
          </a:xfrm>
        </p:spPr>
        <p:txBody>
          <a:bodyPr/>
          <a:lstStyle/>
          <a:p>
            <a:r>
              <a:rPr lang="en-US" dirty="0">
                <a:solidFill>
                  <a:schemeClr val="accent1"/>
                </a:solidFill>
              </a:rPr>
              <a:t>Toward Sustainability</a:t>
            </a:r>
            <a:endParaRPr lang="en-GB" dirty="0">
              <a:solidFill>
                <a:schemeClr val="accent1"/>
              </a:solidFill>
            </a:endParaRPr>
          </a:p>
        </p:txBody>
      </p:sp>
      <p:sp>
        <p:nvSpPr>
          <p:cNvPr id="4099" name="Rectangle 3"/>
          <p:cNvSpPr>
            <a:spLocks noGrp="1" noChangeArrowheads="1"/>
          </p:cNvSpPr>
          <p:nvPr>
            <p:ph type="body" idx="1"/>
          </p:nvPr>
        </p:nvSpPr>
        <p:spPr>
          <a:xfrm>
            <a:off x="827584" y="1268761"/>
            <a:ext cx="7488832" cy="3096344"/>
          </a:xfrm>
        </p:spPr>
        <p:txBody>
          <a:bodyPr/>
          <a:lstStyle/>
          <a:p>
            <a:pPr algn="l">
              <a:lnSpc>
                <a:spcPct val="90000"/>
              </a:lnSpc>
              <a:buClr>
                <a:schemeClr val="accent1"/>
              </a:buClr>
              <a:buSzPct val="70000"/>
              <a:buFont typeface="Wingdings" pitchFamily="2" charset="2"/>
              <a:buChar char="v"/>
            </a:pPr>
            <a:r>
              <a:rPr lang="en-US" sz="2000" b="0" dirty="0">
                <a:solidFill>
                  <a:schemeClr val="accent6">
                    <a:lumMod val="50000"/>
                  </a:schemeClr>
                </a:solidFill>
              </a:rPr>
              <a:t>Building &amp; Construction</a:t>
            </a:r>
          </a:p>
          <a:p>
            <a:pPr algn="l">
              <a:lnSpc>
                <a:spcPct val="90000"/>
              </a:lnSpc>
              <a:buClr>
                <a:schemeClr val="accent1"/>
              </a:buClr>
              <a:buSzPct val="70000"/>
              <a:buFont typeface="Wingdings" pitchFamily="2" charset="2"/>
              <a:buChar char="v"/>
            </a:pPr>
            <a:r>
              <a:rPr lang="en-US" sz="2000" b="0" dirty="0">
                <a:solidFill>
                  <a:schemeClr val="accent6">
                    <a:lumMod val="50000"/>
                  </a:schemeClr>
                </a:solidFill>
              </a:rPr>
              <a:t>Road Construction</a:t>
            </a:r>
          </a:p>
          <a:p>
            <a:pPr algn="l">
              <a:lnSpc>
                <a:spcPct val="90000"/>
              </a:lnSpc>
              <a:buClr>
                <a:schemeClr val="accent1"/>
              </a:buClr>
              <a:buSzPct val="70000"/>
              <a:buFont typeface="Wingdings" pitchFamily="2" charset="2"/>
              <a:buChar char="v"/>
            </a:pPr>
            <a:r>
              <a:rPr lang="en-US" sz="2000" b="0" dirty="0">
                <a:solidFill>
                  <a:schemeClr val="accent6">
                    <a:lumMod val="50000"/>
                  </a:schemeClr>
                </a:solidFill>
              </a:rPr>
              <a:t>Landscape Shaping</a:t>
            </a:r>
          </a:p>
          <a:p>
            <a:pPr algn="l">
              <a:lnSpc>
                <a:spcPct val="90000"/>
              </a:lnSpc>
              <a:buClr>
                <a:schemeClr val="accent1"/>
              </a:buClr>
              <a:buSzPct val="70000"/>
              <a:buFont typeface="Wingdings" pitchFamily="2" charset="2"/>
              <a:buChar char="v"/>
            </a:pPr>
            <a:r>
              <a:rPr lang="en-US" sz="2000" b="0" dirty="0">
                <a:solidFill>
                  <a:schemeClr val="accent6">
                    <a:lumMod val="50000"/>
                  </a:schemeClr>
                </a:solidFill>
              </a:rPr>
              <a:t>Furniture &amp; Décor</a:t>
            </a:r>
          </a:p>
          <a:p>
            <a:pPr algn="l">
              <a:lnSpc>
                <a:spcPct val="90000"/>
              </a:lnSpc>
              <a:buClr>
                <a:schemeClr val="accent1"/>
              </a:buClr>
              <a:buSzPct val="70000"/>
              <a:buFont typeface="Wingdings" pitchFamily="2" charset="2"/>
              <a:buChar char="v"/>
            </a:pPr>
            <a:r>
              <a:rPr lang="en-US" sz="2000" b="0" dirty="0">
                <a:solidFill>
                  <a:schemeClr val="accent6">
                    <a:lumMod val="50000"/>
                  </a:schemeClr>
                </a:solidFill>
              </a:rPr>
              <a:t>Horticulture, Agriculture &amp; Floriculture</a:t>
            </a:r>
          </a:p>
          <a:p>
            <a:pPr algn="l">
              <a:lnSpc>
                <a:spcPct val="90000"/>
              </a:lnSpc>
              <a:buClr>
                <a:schemeClr val="accent1"/>
              </a:buClr>
              <a:buSzPct val="70000"/>
              <a:buFont typeface="Wingdings" pitchFamily="2" charset="2"/>
              <a:buChar char="v"/>
            </a:pPr>
            <a:r>
              <a:rPr lang="en-US" sz="2000" b="0" dirty="0">
                <a:solidFill>
                  <a:schemeClr val="accent6">
                    <a:lumMod val="50000"/>
                  </a:schemeClr>
                </a:solidFill>
              </a:rPr>
              <a:t>Soil Conservation &amp; Erosion Control</a:t>
            </a:r>
          </a:p>
          <a:p>
            <a:pPr algn="l">
              <a:lnSpc>
                <a:spcPct val="90000"/>
              </a:lnSpc>
              <a:buClr>
                <a:schemeClr val="accent1"/>
              </a:buClr>
              <a:buSzPct val="70000"/>
              <a:buFont typeface="Wingdings" pitchFamily="2" charset="2"/>
              <a:buChar char="v"/>
            </a:pPr>
            <a:r>
              <a:rPr lang="en-US" sz="2000" b="0" dirty="0">
                <a:solidFill>
                  <a:schemeClr val="accent6">
                    <a:lumMod val="50000"/>
                  </a:schemeClr>
                </a:solidFill>
              </a:rPr>
              <a:t>Food &amp; Beverage</a:t>
            </a:r>
          </a:p>
          <a:p>
            <a:pPr algn="l">
              <a:lnSpc>
                <a:spcPct val="90000"/>
              </a:lnSpc>
              <a:buClr>
                <a:schemeClr val="accent1"/>
              </a:buClr>
              <a:buSzPct val="70000"/>
              <a:buFont typeface="Wingdings" pitchFamily="2" charset="2"/>
              <a:buChar char="v"/>
            </a:pPr>
            <a:r>
              <a:rPr lang="en-US" sz="2000" b="0" dirty="0">
                <a:solidFill>
                  <a:schemeClr val="accent6">
                    <a:lumMod val="50000"/>
                  </a:schemeClr>
                </a:solidFill>
              </a:rPr>
              <a:t>Hospitality &amp; Tourism</a:t>
            </a:r>
          </a:p>
          <a:p>
            <a:pPr algn="l">
              <a:lnSpc>
                <a:spcPct val="90000"/>
              </a:lnSpc>
              <a:buClr>
                <a:schemeClr val="accent1"/>
              </a:buClr>
              <a:buSzPct val="70000"/>
              <a:buFont typeface="Wingdings" pitchFamily="2" charset="2"/>
              <a:buChar char="v"/>
            </a:pPr>
            <a:r>
              <a:rPr lang="en-US" sz="2000" b="0" dirty="0">
                <a:solidFill>
                  <a:schemeClr val="accent6">
                    <a:lumMod val="50000"/>
                  </a:schemeClr>
                </a:solidFill>
              </a:rPr>
              <a:t>Research &amp; Develop new Products for new Targets</a:t>
            </a:r>
            <a:endParaRPr lang="en-GB" sz="2000" b="0" dirty="0">
              <a:solidFill>
                <a:schemeClr val="accent6">
                  <a:lumMod val="50000"/>
                </a:schemeClr>
              </a:solidFill>
            </a:endParaRPr>
          </a:p>
        </p:txBody>
      </p:sp>
      <p:sp>
        <p:nvSpPr>
          <p:cNvPr id="4" name="Rectangle 3"/>
          <p:cNvSpPr txBox="1">
            <a:spLocks noChangeArrowheads="1"/>
          </p:cNvSpPr>
          <p:nvPr/>
        </p:nvSpPr>
        <p:spPr bwMode="auto">
          <a:xfrm>
            <a:off x="971600" y="4509120"/>
            <a:ext cx="7488832" cy="100811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ctr" defTabSz="914400" rtl="0" eaLnBrk="0" fontAlgn="base" latinLnBrk="0" hangingPunct="0">
              <a:lnSpc>
                <a:spcPct val="90000"/>
              </a:lnSpc>
              <a:spcBef>
                <a:spcPct val="20000"/>
              </a:spcBef>
              <a:spcAft>
                <a:spcPct val="0"/>
              </a:spcAft>
              <a:buClr>
                <a:schemeClr val="accent1"/>
              </a:buClr>
              <a:buSzPct val="70000"/>
              <a:tabLst/>
              <a:defRPr/>
            </a:pPr>
            <a:r>
              <a:rPr kumimoji="0" lang="en-US" b="1" i="0" u="none" strike="noStrike" kern="0" cap="none" spc="0" normalizeH="0" baseline="0" noProof="0" dirty="0" smtClean="0">
                <a:ln>
                  <a:noFill/>
                </a:ln>
                <a:solidFill>
                  <a:srgbClr val="92D050"/>
                </a:solidFill>
                <a:effectLst/>
                <a:uLnTx/>
                <a:uFillTx/>
                <a:latin typeface="Calibri" pitchFamily="34" charset="0"/>
                <a:ea typeface="+mn-ea"/>
                <a:cs typeface="+mn-cs"/>
              </a:rPr>
              <a:t>Social </a:t>
            </a:r>
            <a:r>
              <a:rPr kumimoji="0" lang="en-US" b="1" i="0" u="none" strike="noStrike" kern="0" cap="none" spc="0" normalizeH="0" baseline="0" noProof="0" dirty="0" smtClean="0">
                <a:ln>
                  <a:noFill/>
                </a:ln>
                <a:solidFill>
                  <a:srgbClr val="92D050"/>
                </a:solidFill>
                <a:effectLst/>
                <a:uLnTx/>
                <a:uFillTx/>
                <a:latin typeface="Calibri" pitchFamily="34" charset="0"/>
                <a:ea typeface="+mn-ea"/>
                <a:cs typeface="+mn-cs"/>
              </a:rPr>
              <a:t>Youth Enterprises</a:t>
            </a:r>
            <a:r>
              <a:rPr kumimoji="0" lang="en-US" b="1" i="0" u="none" strike="noStrike" kern="0" cap="none" spc="0" normalizeH="0" noProof="0" dirty="0" smtClean="0">
                <a:ln>
                  <a:noFill/>
                </a:ln>
                <a:solidFill>
                  <a:srgbClr val="92D050"/>
                </a:solidFill>
                <a:effectLst/>
                <a:uLnTx/>
                <a:uFillTx/>
                <a:latin typeface="Calibri" pitchFamily="34" charset="0"/>
                <a:ea typeface="+mn-ea"/>
                <a:cs typeface="+mn-cs"/>
              </a:rPr>
              <a:t> </a:t>
            </a:r>
            <a:r>
              <a:rPr kumimoji="0" lang="en-US" b="1" i="0" u="none" strike="noStrike" kern="0" cap="none" spc="0" normalizeH="0" noProof="0" dirty="0" smtClean="0">
                <a:ln>
                  <a:noFill/>
                </a:ln>
                <a:solidFill>
                  <a:srgbClr val="92D050"/>
                </a:solidFill>
                <a:effectLst/>
                <a:uLnTx/>
                <a:uFillTx/>
                <a:latin typeface="Calibri" pitchFamily="34" charset="0"/>
                <a:ea typeface="+mn-ea"/>
                <a:cs typeface="+mn-cs"/>
              </a:rPr>
              <a:t>play a pivotal role </a:t>
            </a:r>
            <a:r>
              <a:rPr kumimoji="0" lang="en-US" b="1" i="0" u="none" strike="noStrike" kern="0" cap="none" spc="0" normalizeH="0" noProof="0" dirty="0" smtClean="0">
                <a:ln>
                  <a:noFill/>
                </a:ln>
                <a:solidFill>
                  <a:srgbClr val="92D050"/>
                </a:solidFill>
                <a:effectLst/>
                <a:uLnTx/>
                <a:uFillTx/>
                <a:latin typeface="Calibri" pitchFamily="34" charset="0"/>
                <a:ea typeface="+mn-ea"/>
                <a:cs typeface="+mn-cs"/>
              </a:rPr>
              <a:t>in Nature Conservation and Climate Change Matters</a:t>
            </a:r>
            <a:endParaRPr kumimoji="0" lang="en-GB" b="1" i="0" u="none" strike="noStrike" kern="0" cap="none" spc="0" normalizeH="0" baseline="0" noProof="0" dirty="0">
              <a:ln>
                <a:noFill/>
              </a:ln>
              <a:solidFill>
                <a:srgbClr val="92D050"/>
              </a:solidFill>
              <a:effectLst/>
              <a:uLnTx/>
              <a:uFillTx/>
              <a:latin typeface="Calibri" pitchFamily="34" charset="0"/>
              <a:ea typeface="+mn-ea"/>
              <a:cs typeface="+mn-cs"/>
            </a:endParaRPr>
          </a:p>
        </p:txBody>
      </p:sp>
      <p:pic>
        <p:nvPicPr>
          <p:cNvPr id="5" name="Picture 1" descr="C:\Documents and Settings\Cassim Parak\My Documents\20 - coir institute\Marketing\eco2liv logo\Picture1.jpg"/>
          <p:cNvPicPr>
            <a:picLocks noChangeAspect="1" noChangeArrowheads="1"/>
          </p:cNvPicPr>
          <p:nvPr/>
        </p:nvPicPr>
        <p:blipFill>
          <a:blip r:embed="rId2" cstate="print"/>
          <a:srcRect/>
          <a:stretch>
            <a:fillRect/>
          </a:stretch>
        </p:blipFill>
        <p:spPr bwMode="auto">
          <a:xfrm>
            <a:off x="5868144" y="1772816"/>
            <a:ext cx="2389428" cy="151725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620688"/>
            <a:ext cx="4320480" cy="504056"/>
          </a:xfrm>
        </p:spPr>
        <p:txBody>
          <a:bodyPr anchor="ctr" anchorCtr="0"/>
          <a:lstStyle/>
          <a:p>
            <a:pPr algn="ctr"/>
            <a:r>
              <a:rPr lang="en-US" sz="2800" dirty="0" smtClean="0">
                <a:solidFill>
                  <a:schemeClr val="accent1"/>
                </a:solidFill>
                <a:latin typeface="Arial" pitchFamily="34" charset="0"/>
                <a:cs typeface="Arial" pitchFamily="34" charset="0"/>
              </a:rPr>
              <a:t>The Model</a:t>
            </a:r>
            <a:endParaRPr lang="en-ZA" sz="2800"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3923928" y="1124744"/>
            <a:ext cx="4608512" cy="4824536"/>
          </a:xfrm>
        </p:spPr>
        <p:txBody>
          <a:bodyPr/>
          <a:lstStyle/>
          <a:p>
            <a:pPr algn="l">
              <a:buClr>
                <a:schemeClr val="accent1"/>
              </a:buClr>
              <a:buSzPct val="60000"/>
              <a:buFont typeface="Wingdings" pitchFamily="2" charset="2"/>
              <a:buChar char="v"/>
            </a:pPr>
            <a:r>
              <a:rPr lang="en-ZA" sz="2400" b="0" dirty="0" smtClean="0">
                <a:solidFill>
                  <a:srgbClr val="002060"/>
                </a:solidFill>
                <a:latin typeface="Arial" pitchFamily="34" charset="0"/>
                <a:cs typeface="Arial" pitchFamily="34" charset="0"/>
              </a:rPr>
              <a:t>Managed as a Business</a:t>
            </a:r>
          </a:p>
          <a:p>
            <a:pPr lvl="1">
              <a:buClr>
                <a:schemeClr val="accent1"/>
              </a:buClr>
              <a:buSzPct val="75000"/>
              <a:buFont typeface="Wingdings" pitchFamily="2" charset="2"/>
              <a:buChar char="§"/>
            </a:pPr>
            <a:r>
              <a:rPr lang="en-ZA" sz="2000" b="0" dirty="0" smtClean="0">
                <a:solidFill>
                  <a:schemeClr val="accent6"/>
                </a:solidFill>
                <a:latin typeface="Arial" pitchFamily="34" charset="0"/>
                <a:cs typeface="Arial" pitchFamily="34" charset="0"/>
              </a:rPr>
              <a:t>Finance &amp; SCM, Marketing &amp; Sales, Training, etc.</a:t>
            </a:r>
          </a:p>
          <a:p>
            <a:pPr algn="l">
              <a:buClr>
                <a:schemeClr val="accent1"/>
              </a:buClr>
              <a:buSzPct val="60000"/>
              <a:buFont typeface="Wingdings" pitchFamily="2" charset="2"/>
              <a:buChar char="v"/>
            </a:pPr>
            <a:r>
              <a:rPr lang="en-ZA" sz="2400" b="0" dirty="0" smtClean="0">
                <a:solidFill>
                  <a:srgbClr val="002060"/>
                </a:solidFill>
                <a:latin typeface="Arial" pitchFamily="34" charset="0"/>
                <a:cs typeface="Arial" pitchFamily="34" charset="0"/>
              </a:rPr>
              <a:t>Measured by Growth:</a:t>
            </a:r>
          </a:p>
          <a:p>
            <a:pPr lvl="1">
              <a:buClr>
                <a:schemeClr val="accent1"/>
              </a:buClr>
              <a:buSzPct val="75000"/>
              <a:buFont typeface="Wingdings" pitchFamily="2" charset="2"/>
              <a:buChar char="§"/>
            </a:pPr>
            <a:r>
              <a:rPr lang="en-ZA" sz="2000" b="0" dirty="0" smtClean="0">
                <a:solidFill>
                  <a:schemeClr val="accent6"/>
                </a:solidFill>
                <a:latin typeface="Arial" pitchFamily="34" charset="0"/>
                <a:cs typeface="Arial" pitchFamily="34" charset="0"/>
              </a:rPr>
              <a:t>Employee Competence</a:t>
            </a:r>
          </a:p>
          <a:p>
            <a:pPr lvl="1">
              <a:buClr>
                <a:schemeClr val="accent1"/>
              </a:buClr>
              <a:buSzPct val="75000"/>
              <a:buFont typeface="Wingdings" pitchFamily="2" charset="2"/>
              <a:buChar char="§"/>
            </a:pPr>
            <a:r>
              <a:rPr lang="en-ZA" sz="2000" b="0" dirty="0" smtClean="0">
                <a:solidFill>
                  <a:schemeClr val="accent6"/>
                </a:solidFill>
                <a:latin typeface="Arial" pitchFamily="34" charset="0"/>
                <a:cs typeface="Arial" pitchFamily="34" charset="0"/>
              </a:rPr>
              <a:t>Unskilled/Uneducated Youth Employees</a:t>
            </a:r>
            <a:endParaRPr lang="en-ZA" sz="2000" b="0" dirty="0" smtClean="0">
              <a:solidFill>
                <a:schemeClr val="accent6"/>
              </a:solidFill>
              <a:latin typeface="Arial" pitchFamily="34" charset="0"/>
              <a:cs typeface="Arial" pitchFamily="34" charset="0"/>
            </a:endParaRPr>
          </a:p>
          <a:p>
            <a:pPr lvl="1">
              <a:buClr>
                <a:schemeClr val="accent1"/>
              </a:buClr>
              <a:buSzPct val="75000"/>
              <a:buFont typeface="Wingdings" pitchFamily="2" charset="2"/>
              <a:buChar char="§"/>
            </a:pPr>
            <a:r>
              <a:rPr lang="en-ZA" sz="2000" b="0" dirty="0" smtClean="0">
                <a:solidFill>
                  <a:schemeClr val="accent6"/>
                </a:solidFill>
                <a:latin typeface="Arial" pitchFamily="34" charset="0"/>
                <a:cs typeface="Arial" pitchFamily="34" charset="0"/>
              </a:rPr>
              <a:t>Adoption </a:t>
            </a:r>
            <a:r>
              <a:rPr lang="en-ZA" sz="2000" b="0" dirty="0" smtClean="0">
                <a:solidFill>
                  <a:schemeClr val="accent6"/>
                </a:solidFill>
                <a:latin typeface="Arial" pitchFamily="34" charset="0"/>
                <a:cs typeface="Arial" pitchFamily="34" charset="0"/>
              </a:rPr>
              <a:t>of Products </a:t>
            </a:r>
            <a:r>
              <a:rPr lang="en-ZA" sz="2000" b="0" dirty="0" smtClean="0">
                <a:solidFill>
                  <a:schemeClr val="accent6"/>
                </a:solidFill>
                <a:latin typeface="Arial" pitchFamily="34" charset="0"/>
                <a:cs typeface="Arial" pitchFamily="34" charset="0"/>
              </a:rPr>
              <a:t>by </a:t>
            </a:r>
            <a:r>
              <a:rPr lang="en-ZA" sz="2000" b="0" dirty="0" smtClean="0">
                <a:solidFill>
                  <a:schemeClr val="accent6"/>
                </a:solidFill>
                <a:latin typeface="Arial" pitchFamily="34" charset="0"/>
                <a:cs typeface="Arial" pitchFamily="34" charset="0"/>
              </a:rPr>
              <a:t>Medium &amp; Large Corporations</a:t>
            </a:r>
          </a:p>
          <a:p>
            <a:pPr lvl="1">
              <a:buClr>
                <a:schemeClr val="accent1"/>
              </a:buClr>
              <a:buSzPct val="75000"/>
              <a:buFont typeface="Wingdings" pitchFamily="2" charset="2"/>
              <a:buChar char="§"/>
            </a:pPr>
            <a:r>
              <a:rPr lang="en-ZA" sz="2000" b="0" dirty="0" smtClean="0">
                <a:solidFill>
                  <a:schemeClr val="accent6"/>
                </a:solidFill>
                <a:latin typeface="Arial" pitchFamily="34" charset="0"/>
                <a:cs typeface="Arial" pitchFamily="34" charset="0"/>
              </a:rPr>
              <a:t>Success of Impact on Environment</a:t>
            </a:r>
          </a:p>
          <a:p>
            <a:pPr lvl="1">
              <a:buClr>
                <a:schemeClr val="accent1"/>
              </a:buClr>
              <a:buSzPct val="75000"/>
              <a:buFont typeface="Wingdings" pitchFamily="2" charset="2"/>
              <a:buChar char="§"/>
            </a:pPr>
            <a:r>
              <a:rPr lang="en-ZA" sz="2000" b="0" dirty="0" smtClean="0">
                <a:solidFill>
                  <a:schemeClr val="accent6"/>
                </a:solidFill>
                <a:latin typeface="Arial" pitchFamily="34" charset="0"/>
                <a:cs typeface="Arial" pitchFamily="34" charset="0"/>
              </a:rPr>
              <a:t>Sourcing from </a:t>
            </a:r>
            <a:r>
              <a:rPr lang="en-ZA" sz="2000" b="0" dirty="0" err="1" smtClean="0">
                <a:solidFill>
                  <a:schemeClr val="accent6"/>
                </a:solidFill>
                <a:latin typeface="Arial" pitchFamily="34" charset="0"/>
                <a:cs typeface="Arial" pitchFamily="34" charset="0"/>
              </a:rPr>
              <a:t>MSMEs</a:t>
            </a:r>
            <a:endParaRPr lang="en-ZA" sz="2000" b="0" dirty="0" smtClean="0">
              <a:solidFill>
                <a:schemeClr val="accent6"/>
              </a:solidFill>
              <a:latin typeface="Arial" pitchFamily="34" charset="0"/>
              <a:cs typeface="Arial" pitchFamily="34" charset="0"/>
            </a:endParaRPr>
          </a:p>
          <a:p>
            <a:pPr lvl="1">
              <a:buClr>
                <a:schemeClr val="accent1"/>
              </a:buClr>
              <a:buSzPct val="75000"/>
              <a:buFont typeface="Wingdings" pitchFamily="2" charset="2"/>
              <a:buChar char="§"/>
            </a:pPr>
            <a:r>
              <a:rPr lang="en-ZA" sz="2000" b="0" dirty="0" smtClean="0">
                <a:solidFill>
                  <a:schemeClr val="accent6"/>
                </a:solidFill>
                <a:latin typeface="Arial" pitchFamily="34" charset="0"/>
                <a:cs typeface="Arial" pitchFamily="34" charset="0"/>
              </a:rPr>
              <a:t>Involvement of </a:t>
            </a:r>
            <a:r>
              <a:rPr lang="en-ZA" sz="2000" b="0" dirty="0" err="1" smtClean="0">
                <a:solidFill>
                  <a:schemeClr val="accent6"/>
                </a:solidFill>
                <a:latin typeface="Arial" pitchFamily="34" charset="0"/>
                <a:cs typeface="Arial" pitchFamily="34" charset="0"/>
              </a:rPr>
              <a:t>MSMEs</a:t>
            </a:r>
            <a:endParaRPr lang="en-ZA" sz="2400" b="0" dirty="0">
              <a:solidFill>
                <a:schemeClr val="accent6"/>
              </a:solidFill>
              <a:latin typeface="Arial" pitchFamily="34" charset="0"/>
              <a:cs typeface="Arial" pitchFamily="34" charset="0"/>
            </a:endParaRPr>
          </a:p>
        </p:txBody>
      </p:sp>
      <p:sp>
        <p:nvSpPr>
          <p:cNvPr id="4" name="Text Placeholder 3"/>
          <p:cNvSpPr>
            <a:spLocks noGrp="1"/>
          </p:cNvSpPr>
          <p:nvPr>
            <p:ph type="body" sz="half" idx="2"/>
          </p:nvPr>
        </p:nvSpPr>
        <p:spPr>
          <a:xfrm>
            <a:off x="611560" y="1988840"/>
            <a:ext cx="3456384" cy="2641971"/>
          </a:xfrm>
        </p:spPr>
        <p:txBody>
          <a:bodyPr anchor="ctr" anchorCtr="0"/>
          <a:lstStyle/>
          <a:p>
            <a:r>
              <a:rPr lang="en-ZA" sz="2400" b="0" dirty="0" smtClean="0">
                <a:solidFill>
                  <a:srgbClr val="92D050"/>
                </a:solidFill>
                <a:latin typeface="Arial" pitchFamily="34" charset="0"/>
                <a:cs typeface="Arial" pitchFamily="34" charset="0"/>
              </a:rPr>
              <a:t>Communities Sustaining Earth using Natural, Renewable, Bio-degradable Resources</a:t>
            </a:r>
            <a:endParaRPr lang="en-ZA" sz="2400" b="0" dirty="0">
              <a:solidFill>
                <a:srgbClr val="92D05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87624" y="548680"/>
            <a:ext cx="5688632" cy="566738"/>
          </a:xfrm>
        </p:spPr>
        <p:txBody>
          <a:bodyPr anchor="ctr">
            <a:noAutofit/>
          </a:bodyPr>
          <a:lstStyle/>
          <a:p>
            <a:pPr algn="ctr"/>
            <a:r>
              <a:rPr lang="en-US" sz="2400" dirty="0" smtClean="0">
                <a:solidFill>
                  <a:schemeClr val="accent1"/>
                </a:solidFill>
                <a:latin typeface="Arial" pitchFamily="34" charset="0"/>
                <a:cs typeface="Arial" pitchFamily="34" charset="0"/>
              </a:rPr>
              <a:t>Coconuts – Abundant Sustainability</a:t>
            </a:r>
            <a:endParaRPr lang="en-ZA" sz="2400" dirty="0">
              <a:solidFill>
                <a:schemeClr val="accent1"/>
              </a:solidFill>
              <a:latin typeface="Arial" pitchFamily="34" charset="0"/>
              <a:cs typeface="Arial" pitchFamily="34" charset="0"/>
            </a:endParaRPr>
          </a:p>
        </p:txBody>
      </p:sp>
      <p:sp>
        <p:nvSpPr>
          <p:cNvPr id="8" name="Text Placeholder 7"/>
          <p:cNvSpPr>
            <a:spLocks noGrp="1"/>
          </p:cNvSpPr>
          <p:nvPr>
            <p:ph type="body" sz="half" idx="2"/>
          </p:nvPr>
        </p:nvSpPr>
        <p:spPr>
          <a:xfrm>
            <a:off x="6228184" y="1340768"/>
            <a:ext cx="2390056" cy="3600400"/>
          </a:xfrm>
        </p:spPr>
        <p:txBody>
          <a:bodyPr anchor="ctr">
            <a:noAutofit/>
          </a:bodyPr>
          <a:lstStyle/>
          <a:p>
            <a:pPr algn="ctr"/>
            <a:r>
              <a:rPr lang="en-US" sz="2400" b="1" dirty="0" smtClean="0">
                <a:solidFill>
                  <a:schemeClr val="accent6">
                    <a:lumMod val="50000"/>
                  </a:schemeClr>
                </a:solidFill>
                <a:latin typeface="Arial" pitchFamily="34" charset="0"/>
                <a:cs typeface="Arial" pitchFamily="34" charset="0"/>
              </a:rPr>
              <a:t>Coconuts are harvested every 45 days throughout the year</a:t>
            </a:r>
            <a:r>
              <a:rPr lang="en-US" sz="2400" dirty="0" smtClean="0">
                <a:solidFill>
                  <a:schemeClr val="accent6">
                    <a:lumMod val="50000"/>
                  </a:schemeClr>
                </a:solidFill>
                <a:latin typeface="Arial" pitchFamily="34" charset="0"/>
                <a:cs typeface="Arial" pitchFamily="34" charset="0"/>
              </a:rPr>
              <a:t> </a:t>
            </a:r>
          </a:p>
        </p:txBody>
      </p:sp>
      <p:pic>
        <p:nvPicPr>
          <p:cNvPr id="9" name="Picture 2"/>
          <p:cNvPicPr>
            <a:picLocks noGrp="1" noChangeAspect="1" noChangeArrowheads="1"/>
          </p:cNvPicPr>
          <p:nvPr>
            <p:ph type="pic" idx="1"/>
          </p:nvPr>
        </p:nvPicPr>
        <p:blipFill>
          <a:blip r:embed="rId3" cstate="print"/>
          <a:srcRect l="565" r="565"/>
          <a:stretch>
            <a:fillRect/>
          </a:stretch>
        </p:blipFill>
        <p:spPr bwMode="auto">
          <a:xfrm>
            <a:off x="1259632" y="1196752"/>
            <a:ext cx="4903440" cy="36775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15616" y="1844824"/>
            <a:ext cx="7056784" cy="3445843"/>
          </a:xfrm>
        </p:spPr>
        <p:txBody>
          <a:bodyPr>
            <a:normAutofit/>
          </a:bodyPr>
          <a:lstStyle/>
          <a:p>
            <a:pPr algn="ctr">
              <a:buNone/>
            </a:pPr>
            <a:r>
              <a:rPr lang="en-US" sz="3900" b="0" dirty="0" smtClean="0">
                <a:solidFill>
                  <a:schemeClr val="accent1">
                    <a:lumMod val="75000"/>
                  </a:schemeClr>
                </a:solidFill>
                <a:latin typeface="Arial" pitchFamily="34" charset="0"/>
                <a:cs typeface="Arial" pitchFamily="34" charset="0"/>
              </a:rPr>
              <a:t>“Education is the most powerful weapon, which you can use to change the world</a:t>
            </a:r>
            <a:r>
              <a:rPr lang="en-US" sz="3900" b="0" dirty="0" smtClean="0">
                <a:solidFill>
                  <a:schemeClr val="accent1">
                    <a:lumMod val="75000"/>
                  </a:schemeClr>
                </a:solidFill>
                <a:latin typeface="Arial" pitchFamily="34" charset="0"/>
                <a:cs typeface="Arial" pitchFamily="34" charset="0"/>
              </a:rPr>
              <a:t>.”</a:t>
            </a:r>
          </a:p>
          <a:p>
            <a:pPr>
              <a:buNone/>
            </a:pPr>
            <a:endParaRPr lang="en-US" sz="2400" dirty="0" smtClean="0">
              <a:solidFill>
                <a:srgbClr val="002060"/>
              </a:solidFill>
            </a:endParaRPr>
          </a:p>
          <a:p>
            <a:pPr algn="ctr">
              <a:buNone/>
            </a:pPr>
            <a:r>
              <a:rPr lang="en-US" sz="2400" dirty="0" smtClean="0">
                <a:solidFill>
                  <a:srgbClr val="002060"/>
                </a:solidFill>
              </a:rPr>
              <a:t>Nelson </a:t>
            </a:r>
            <a:r>
              <a:rPr lang="en-US" sz="2400" dirty="0" smtClean="0">
                <a:solidFill>
                  <a:srgbClr val="002060"/>
                </a:solidFill>
              </a:rPr>
              <a:t>Mandela</a:t>
            </a:r>
            <a:endParaRPr lang="en-ZA" sz="2400"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48680"/>
            <a:ext cx="5688632" cy="648072"/>
          </a:xfrm>
        </p:spPr>
        <p:txBody>
          <a:bodyPr anchor="ctr">
            <a:noAutofit/>
          </a:bodyPr>
          <a:lstStyle/>
          <a:p>
            <a:pPr algn="ctr">
              <a:spcAft>
                <a:spcPts val="600"/>
              </a:spcAft>
            </a:pPr>
            <a:r>
              <a:rPr lang="en-US" sz="2400" dirty="0" smtClean="0">
                <a:solidFill>
                  <a:schemeClr val="accent1"/>
                </a:solidFill>
                <a:latin typeface="Arial" pitchFamily="34" charset="0"/>
                <a:cs typeface="Arial" pitchFamily="34" charset="0"/>
              </a:rPr>
              <a:t>COIR – A NATURAL COCONUT FIBRE </a:t>
            </a:r>
            <a:endParaRPr lang="en-ZA" sz="2400" dirty="0">
              <a:solidFill>
                <a:schemeClr val="accent1"/>
              </a:solidFill>
              <a:latin typeface="Arial" pitchFamily="34" charset="0"/>
              <a:cs typeface="Arial" pitchFamily="34" charset="0"/>
            </a:endParaRPr>
          </a:p>
        </p:txBody>
      </p:sp>
      <p:sp>
        <p:nvSpPr>
          <p:cNvPr id="4" name="Text Placeholder 3"/>
          <p:cNvSpPr>
            <a:spLocks noGrp="1"/>
          </p:cNvSpPr>
          <p:nvPr>
            <p:ph type="body" sz="half" idx="2"/>
          </p:nvPr>
        </p:nvSpPr>
        <p:spPr>
          <a:xfrm>
            <a:off x="4355976" y="1052736"/>
            <a:ext cx="4104456" cy="4608512"/>
          </a:xfrm>
        </p:spPr>
        <p:txBody>
          <a:bodyPr>
            <a:noAutofit/>
          </a:bodyPr>
          <a:lstStyle/>
          <a:p>
            <a:pPr marL="342900" indent="-342900" algn="l" defTabSz="558800">
              <a:lnSpc>
                <a:spcPct val="145000"/>
              </a:lnSpc>
              <a:buClr>
                <a:schemeClr val="accent1"/>
              </a:buClr>
              <a:buSzPct val="60000"/>
              <a:buFont typeface="Wingdings" pitchFamily="2" charset="2"/>
              <a:buChar char="v"/>
            </a:pPr>
            <a:r>
              <a:rPr lang="en-US" sz="1800" b="0" dirty="0" smtClean="0">
                <a:solidFill>
                  <a:schemeClr val="accent6">
                    <a:lumMod val="50000"/>
                  </a:schemeClr>
                </a:solidFill>
                <a:latin typeface="Arial" pitchFamily="34" charset="0"/>
                <a:cs typeface="Arial" pitchFamily="34" charset="0"/>
              </a:rPr>
              <a:t>Natural &amp; Renewable</a:t>
            </a:r>
          </a:p>
          <a:p>
            <a:pPr marL="342900" indent="-342900" algn="l" defTabSz="558800">
              <a:lnSpc>
                <a:spcPct val="145000"/>
              </a:lnSpc>
              <a:buClr>
                <a:schemeClr val="accent1"/>
              </a:buClr>
              <a:buSzPct val="60000"/>
              <a:buFont typeface="Wingdings" pitchFamily="2" charset="2"/>
              <a:buChar char="v"/>
            </a:pPr>
            <a:r>
              <a:rPr lang="en-US" sz="1800" b="0" dirty="0" smtClean="0">
                <a:solidFill>
                  <a:schemeClr val="accent6">
                    <a:lumMod val="50000"/>
                  </a:schemeClr>
                </a:solidFill>
                <a:latin typeface="Arial" pitchFamily="34" charset="0"/>
                <a:cs typeface="Arial" pitchFamily="34" charset="0"/>
              </a:rPr>
              <a:t>Eco-Friendly</a:t>
            </a:r>
          </a:p>
          <a:p>
            <a:pPr marL="342900" indent="-342900" algn="l" defTabSz="558800">
              <a:lnSpc>
                <a:spcPct val="145000"/>
              </a:lnSpc>
              <a:buClr>
                <a:schemeClr val="accent1"/>
              </a:buClr>
              <a:buSzPct val="60000"/>
              <a:buFont typeface="Wingdings" pitchFamily="2" charset="2"/>
              <a:buChar char="v"/>
            </a:pPr>
            <a:r>
              <a:rPr lang="en-US" sz="1800" b="0" dirty="0">
                <a:solidFill>
                  <a:schemeClr val="accent6">
                    <a:lumMod val="50000"/>
                  </a:schemeClr>
                </a:solidFill>
                <a:latin typeface="Arial" pitchFamily="34" charset="0"/>
                <a:cs typeface="Arial" pitchFamily="34" charset="0"/>
              </a:rPr>
              <a:t>Bio Degradable</a:t>
            </a:r>
          </a:p>
          <a:p>
            <a:pPr marL="342900" indent="-342900" algn="l" defTabSz="558800">
              <a:lnSpc>
                <a:spcPct val="145000"/>
              </a:lnSpc>
              <a:buClr>
                <a:schemeClr val="accent1"/>
              </a:buClr>
              <a:buSzPct val="60000"/>
              <a:buFont typeface="Wingdings" pitchFamily="2" charset="2"/>
              <a:buChar char="v"/>
            </a:pPr>
            <a:r>
              <a:rPr lang="en-US" sz="1800" b="0" dirty="0">
                <a:solidFill>
                  <a:schemeClr val="accent6">
                    <a:lumMod val="50000"/>
                  </a:schemeClr>
                </a:solidFill>
                <a:latin typeface="Arial" pitchFamily="34" charset="0"/>
                <a:cs typeface="Arial" pitchFamily="34" charset="0"/>
              </a:rPr>
              <a:t>Cost-Effective</a:t>
            </a:r>
          </a:p>
          <a:p>
            <a:pPr marL="342900" indent="-342900" algn="l" defTabSz="558800">
              <a:lnSpc>
                <a:spcPct val="145000"/>
              </a:lnSpc>
              <a:buClr>
                <a:schemeClr val="accent1"/>
              </a:buClr>
              <a:buSzPct val="60000"/>
              <a:buFont typeface="Wingdings" pitchFamily="2" charset="2"/>
              <a:buChar char="v"/>
            </a:pPr>
            <a:r>
              <a:rPr lang="en-US" sz="1800" b="0" dirty="0">
                <a:solidFill>
                  <a:schemeClr val="accent6">
                    <a:lumMod val="50000"/>
                  </a:schemeClr>
                </a:solidFill>
                <a:latin typeface="Arial" pitchFamily="34" charset="0"/>
                <a:cs typeface="Arial" pitchFamily="34" charset="0"/>
              </a:rPr>
              <a:t>Maintenance Free</a:t>
            </a:r>
          </a:p>
          <a:p>
            <a:pPr marL="342900" indent="-342900" algn="l" defTabSz="558800">
              <a:lnSpc>
                <a:spcPct val="145000"/>
              </a:lnSpc>
              <a:buClr>
                <a:schemeClr val="accent1"/>
              </a:buClr>
              <a:buSzPct val="60000"/>
              <a:buFont typeface="Wingdings" pitchFamily="2" charset="2"/>
              <a:buChar char="v"/>
            </a:pPr>
            <a:r>
              <a:rPr lang="en-US" sz="1800" b="0" dirty="0">
                <a:solidFill>
                  <a:schemeClr val="accent6">
                    <a:lumMod val="50000"/>
                  </a:schemeClr>
                </a:solidFill>
                <a:latin typeface="Arial" pitchFamily="34" charset="0"/>
                <a:cs typeface="Arial" pitchFamily="34" charset="0"/>
              </a:rPr>
              <a:t>High Specific Strength &amp; Stiffness </a:t>
            </a:r>
          </a:p>
          <a:p>
            <a:pPr marL="342900" indent="-342900" algn="l" defTabSz="558800">
              <a:lnSpc>
                <a:spcPct val="145000"/>
              </a:lnSpc>
              <a:buClr>
                <a:schemeClr val="accent1"/>
              </a:buClr>
              <a:buSzPct val="60000"/>
              <a:buFont typeface="Wingdings" pitchFamily="2" charset="2"/>
              <a:buChar char="v"/>
            </a:pPr>
            <a:r>
              <a:rPr lang="en-US" sz="1800" b="0" dirty="0">
                <a:solidFill>
                  <a:schemeClr val="accent6">
                    <a:lumMod val="50000"/>
                  </a:schemeClr>
                </a:solidFill>
                <a:latin typeface="Arial" pitchFamily="34" charset="0"/>
                <a:cs typeface="Arial" pitchFamily="34" charset="0"/>
              </a:rPr>
              <a:t>Water, Chemical and Atmospheric  Corrosion Resistance </a:t>
            </a:r>
          </a:p>
          <a:p>
            <a:pPr marL="342900" indent="-342900" algn="l" defTabSz="558800">
              <a:lnSpc>
                <a:spcPct val="145000"/>
              </a:lnSpc>
              <a:buClr>
                <a:schemeClr val="accent1"/>
              </a:buClr>
              <a:buSzPct val="60000"/>
              <a:buFont typeface="Wingdings" pitchFamily="2" charset="2"/>
              <a:buChar char="v"/>
            </a:pPr>
            <a:r>
              <a:rPr lang="en-US" sz="1800" b="0" dirty="0">
                <a:solidFill>
                  <a:schemeClr val="accent6">
                    <a:lumMod val="50000"/>
                  </a:schemeClr>
                </a:solidFill>
                <a:latin typeface="Arial" pitchFamily="34" charset="0"/>
                <a:cs typeface="Arial" pitchFamily="34" charset="0"/>
              </a:rPr>
              <a:t>Termite &amp; Insect Resistance</a:t>
            </a:r>
          </a:p>
          <a:p>
            <a:pPr marL="342900" indent="-342900" algn="l" defTabSz="558800">
              <a:lnSpc>
                <a:spcPct val="145000"/>
              </a:lnSpc>
              <a:buClr>
                <a:schemeClr val="accent1"/>
              </a:buClr>
              <a:buSzPct val="60000"/>
              <a:buFont typeface="Wingdings" pitchFamily="2" charset="2"/>
              <a:buChar char="v"/>
            </a:pPr>
            <a:r>
              <a:rPr lang="en-US" sz="1800" b="0" dirty="0">
                <a:solidFill>
                  <a:schemeClr val="accent6">
                    <a:lumMod val="50000"/>
                  </a:schemeClr>
                </a:solidFill>
                <a:latin typeface="Arial" pitchFamily="34" charset="0"/>
                <a:cs typeface="Arial" pitchFamily="34" charset="0"/>
              </a:rPr>
              <a:t>Long Life and Durability</a:t>
            </a:r>
          </a:p>
        </p:txBody>
      </p:sp>
      <p:pic>
        <p:nvPicPr>
          <p:cNvPr id="5" name="Picture 10"/>
          <p:cNvPicPr>
            <a:picLocks noGrp="1" noChangeAspect="1" noChangeArrowheads="1"/>
          </p:cNvPicPr>
          <p:nvPr>
            <p:ph idx="1"/>
          </p:nvPr>
        </p:nvPicPr>
        <p:blipFill>
          <a:blip r:embed="rId2" cstate="print"/>
          <a:srcRect/>
          <a:stretch>
            <a:fillRect/>
          </a:stretch>
        </p:blipFill>
        <p:spPr bwMode="auto">
          <a:xfrm>
            <a:off x="899592" y="1196752"/>
            <a:ext cx="3020320" cy="2016224"/>
          </a:xfrm>
          <a:prstGeom prst="rect">
            <a:avLst/>
          </a:prstGeom>
          <a:noFill/>
        </p:spPr>
      </p:pic>
      <p:pic>
        <p:nvPicPr>
          <p:cNvPr id="6" name="Picture 9"/>
          <p:cNvPicPr>
            <a:picLocks noChangeAspect="1" noChangeArrowheads="1"/>
          </p:cNvPicPr>
          <p:nvPr/>
        </p:nvPicPr>
        <p:blipFill>
          <a:blip r:embed="rId3" cstate="print"/>
          <a:srcRect/>
          <a:stretch>
            <a:fillRect/>
          </a:stretch>
        </p:blipFill>
        <p:spPr bwMode="auto">
          <a:xfrm>
            <a:off x="971600" y="3356991"/>
            <a:ext cx="2952328" cy="206716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548680"/>
            <a:ext cx="3008313" cy="648072"/>
          </a:xfrm>
        </p:spPr>
        <p:txBody>
          <a:bodyPr anchor="ctr" anchorCtr="0"/>
          <a:lstStyle/>
          <a:p>
            <a:r>
              <a:rPr lang="en-US" sz="2800" dirty="0" smtClean="0">
                <a:solidFill>
                  <a:schemeClr val="accent1"/>
                </a:solidFill>
                <a:latin typeface="Arial" pitchFamily="34" charset="0"/>
                <a:cs typeface="Arial" pitchFamily="34" charset="0"/>
              </a:rPr>
              <a:t>Target Sectors</a:t>
            </a:r>
            <a:endParaRPr lang="en-ZA" sz="2800"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3851920" y="1196752"/>
            <a:ext cx="4680520" cy="4320479"/>
          </a:xfrm>
        </p:spPr>
        <p:txBody>
          <a:bodyPr>
            <a:noAutofit/>
          </a:bodyPr>
          <a:lstStyle/>
          <a:p>
            <a:pPr algn="l">
              <a:buClr>
                <a:schemeClr val="accent1"/>
              </a:buClr>
              <a:buSzPct val="60000"/>
              <a:buFont typeface="Wingdings" pitchFamily="2" charset="2"/>
              <a:buChar char="v"/>
            </a:pPr>
            <a:r>
              <a:rPr lang="en-ZA" sz="2000" b="0" dirty="0" smtClean="0">
                <a:solidFill>
                  <a:schemeClr val="accent6">
                    <a:lumMod val="50000"/>
                  </a:schemeClr>
                </a:solidFill>
                <a:latin typeface="Arial" pitchFamily="34" charset="0"/>
                <a:cs typeface="Arial" pitchFamily="34" charset="0"/>
              </a:rPr>
              <a:t>Roads &amp; Railways</a:t>
            </a:r>
            <a:endParaRPr lang="en-ZA" sz="2000" b="0" dirty="0" smtClean="0">
              <a:solidFill>
                <a:schemeClr val="accent6">
                  <a:lumMod val="50000"/>
                </a:schemeClr>
              </a:solidFill>
              <a:latin typeface="Arial" pitchFamily="34" charset="0"/>
              <a:cs typeface="Arial" pitchFamily="34" charset="0"/>
            </a:endParaRPr>
          </a:p>
          <a:p>
            <a:pPr algn="l">
              <a:buClr>
                <a:schemeClr val="accent1"/>
              </a:buClr>
              <a:buSzPct val="60000"/>
              <a:buFont typeface="Wingdings" pitchFamily="2" charset="2"/>
              <a:buChar char="v"/>
            </a:pPr>
            <a:r>
              <a:rPr lang="en-ZA" sz="2000" b="0" dirty="0" smtClean="0">
                <a:solidFill>
                  <a:schemeClr val="accent6">
                    <a:lumMod val="50000"/>
                  </a:schemeClr>
                </a:solidFill>
                <a:latin typeface="Arial" pitchFamily="34" charset="0"/>
                <a:cs typeface="Arial" pitchFamily="34" charset="0"/>
              </a:rPr>
              <a:t>Marine, Rivers &amp; Dams</a:t>
            </a:r>
            <a:endParaRPr lang="en-ZA" sz="2000" b="0" dirty="0" smtClean="0">
              <a:solidFill>
                <a:schemeClr val="accent6">
                  <a:lumMod val="50000"/>
                </a:schemeClr>
              </a:solidFill>
              <a:latin typeface="Arial" pitchFamily="34" charset="0"/>
              <a:cs typeface="Arial" pitchFamily="34" charset="0"/>
            </a:endParaRPr>
          </a:p>
          <a:p>
            <a:pPr algn="l">
              <a:buClr>
                <a:schemeClr val="accent1"/>
              </a:buClr>
              <a:buSzPct val="60000"/>
              <a:buFont typeface="Wingdings" pitchFamily="2" charset="2"/>
              <a:buChar char="v"/>
            </a:pPr>
            <a:r>
              <a:rPr lang="en-ZA" sz="2000" b="0" dirty="0" smtClean="0">
                <a:solidFill>
                  <a:schemeClr val="accent6">
                    <a:lumMod val="50000"/>
                  </a:schemeClr>
                </a:solidFill>
                <a:latin typeface="Arial" pitchFamily="34" charset="0"/>
                <a:cs typeface="Arial" pitchFamily="34" charset="0"/>
              </a:rPr>
              <a:t>Environment &amp; Bio Diversity</a:t>
            </a:r>
            <a:endParaRPr lang="en-ZA" sz="2000" b="0" dirty="0" smtClean="0">
              <a:solidFill>
                <a:schemeClr val="accent6">
                  <a:lumMod val="50000"/>
                </a:schemeClr>
              </a:solidFill>
              <a:latin typeface="Arial" pitchFamily="34" charset="0"/>
              <a:cs typeface="Arial" pitchFamily="34" charset="0"/>
            </a:endParaRPr>
          </a:p>
          <a:p>
            <a:pPr algn="l">
              <a:buClr>
                <a:schemeClr val="accent1"/>
              </a:buClr>
              <a:buSzPct val="60000"/>
              <a:buFont typeface="Wingdings" pitchFamily="2" charset="2"/>
              <a:buChar char="v"/>
            </a:pPr>
            <a:r>
              <a:rPr lang="en-ZA" sz="2000" b="0" dirty="0" smtClean="0">
                <a:solidFill>
                  <a:schemeClr val="accent6">
                    <a:lumMod val="50000"/>
                  </a:schemeClr>
                </a:solidFill>
                <a:latin typeface="Arial" pitchFamily="34" charset="0"/>
                <a:cs typeface="Arial" pitchFamily="34" charset="0"/>
              </a:rPr>
              <a:t>Mining &amp; Industrials</a:t>
            </a:r>
            <a:endParaRPr lang="en-ZA" sz="2000" b="0" dirty="0" smtClean="0">
              <a:solidFill>
                <a:schemeClr val="accent6">
                  <a:lumMod val="50000"/>
                </a:schemeClr>
              </a:solidFill>
              <a:latin typeface="Arial" pitchFamily="34" charset="0"/>
              <a:cs typeface="Arial" pitchFamily="34" charset="0"/>
            </a:endParaRPr>
          </a:p>
          <a:p>
            <a:pPr algn="l">
              <a:buClr>
                <a:schemeClr val="accent1"/>
              </a:buClr>
              <a:buSzPct val="60000"/>
              <a:buFont typeface="Wingdings" pitchFamily="2" charset="2"/>
              <a:buChar char="v"/>
            </a:pPr>
            <a:r>
              <a:rPr lang="en-ZA" sz="2000" b="0" dirty="0" smtClean="0">
                <a:solidFill>
                  <a:schemeClr val="accent6">
                    <a:lumMod val="50000"/>
                  </a:schemeClr>
                </a:solidFill>
                <a:latin typeface="Arial" pitchFamily="34" charset="0"/>
                <a:cs typeface="Arial" pitchFamily="34" charset="0"/>
              </a:rPr>
              <a:t>Sports &amp; Recreation</a:t>
            </a:r>
          </a:p>
          <a:p>
            <a:pPr algn="l">
              <a:buClr>
                <a:schemeClr val="accent1"/>
              </a:buClr>
              <a:buSzPct val="60000"/>
              <a:buFont typeface="Wingdings" pitchFamily="2" charset="2"/>
              <a:buChar char="v"/>
            </a:pPr>
            <a:r>
              <a:rPr lang="en-ZA" sz="2000" b="0" dirty="0" smtClean="0">
                <a:solidFill>
                  <a:schemeClr val="accent6">
                    <a:lumMod val="50000"/>
                  </a:schemeClr>
                </a:solidFill>
                <a:latin typeface="Arial" pitchFamily="34" charset="0"/>
                <a:cs typeface="Arial" pitchFamily="34" charset="0"/>
              </a:rPr>
              <a:t>Horticulture, Floriculture</a:t>
            </a:r>
          </a:p>
          <a:p>
            <a:pPr algn="l">
              <a:buClr>
                <a:schemeClr val="accent1"/>
              </a:buClr>
              <a:buSzPct val="60000"/>
              <a:buFont typeface="Wingdings" pitchFamily="2" charset="2"/>
              <a:buChar char="v"/>
            </a:pPr>
            <a:r>
              <a:rPr lang="en-ZA" sz="2000" b="0" dirty="0" smtClean="0">
                <a:solidFill>
                  <a:schemeClr val="accent6">
                    <a:lumMod val="50000"/>
                  </a:schemeClr>
                </a:solidFill>
                <a:latin typeface="Arial" pitchFamily="34" charset="0"/>
                <a:cs typeface="Arial" pitchFamily="34" charset="0"/>
              </a:rPr>
              <a:t>Agriculture</a:t>
            </a:r>
          </a:p>
          <a:p>
            <a:pPr algn="l">
              <a:buClr>
                <a:schemeClr val="accent1"/>
              </a:buClr>
              <a:buSzPct val="60000"/>
              <a:buFont typeface="Wingdings" pitchFamily="2" charset="2"/>
              <a:buChar char="v"/>
            </a:pPr>
            <a:r>
              <a:rPr lang="en-ZA" sz="2000" b="0" dirty="0" smtClean="0">
                <a:solidFill>
                  <a:schemeClr val="accent6">
                    <a:lumMod val="50000"/>
                  </a:schemeClr>
                </a:solidFill>
                <a:latin typeface="Arial" pitchFamily="34" charset="0"/>
                <a:cs typeface="Arial" pitchFamily="34" charset="0"/>
              </a:rPr>
              <a:t>Civil </a:t>
            </a:r>
            <a:r>
              <a:rPr lang="en-ZA" sz="2000" b="0" dirty="0" smtClean="0">
                <a:solidFill>
                  <a:schemeClr val="accent6">
                    <a:lumMod val="50000"/>
                  </a:schemeClr>
                </a:solidFill>
                <a:latin typeface="Arial" pitchFamily="34" charset="0"/>
                <a:cs typeface="Arial" pitchFamily="34" charset="0"/>
              </a:rPr>
              <a:t>Engineering &amp; Construction </a:t>
            </a:r>
            <a:endParaRPr lang="en-ZA" sz="2000" b="0" dirty="0" smtClean="0">
              <a:solidFill>
                <a:schemeClr val="accent6">
                  <a:lumMod val="50000"/>
                </a:schemeClr>
              </a:solidFill>
              <a:latin typeface="Arial" pitchFamily="34" charset="0"/>
              <a:cs typeface="Arial" pitchFamily="34" charset="0"/>
            </a:endParaRPr>
          </a:p>
          <a:p>
            <a:pPr algn="l">
              <a:buClr>
                <a:schemeClr val="accent1"/>
              </a:buClr>
              <a:buSzPct val="60000"/>
              <a:buFont typeface="Wingdings" pitchFamily="2" charset="2"/>
              <a:buChar char="v"/>
            </a:pPr>
            <a:r>
              <a:rPr lang="en-ZA" sz="2000" b="0" dirty="0" smtClean="0">
                <a:solidFill>
                  <a:schemeClr val="accent6">
                    <a:lumMod val="50000"/>
                  </a:schemeClr>
                </a:solidFill>
                <a:latin typeface="Arial" pitchFamily="34" charset="0"/>
                <a:cs typeface="Arial" pitchFamily="34" charset="0"/>
              </a:rPr>
              <a:t>Landscaping &amp; </a:t>
            </a:r>
            <a:r>
              <a:rPr lang="en-ZA" sz="2000" b="0" dirty="0" smtClean="0">
                <a:solidFill>
                  <a:schemeClr val="accent6">
                    <a:lumMod val="50000"/>
                  </a:schemeClr>
                </a:solidFill>
                <a:latin typeface="Arial" pitchFamily="34" charset="0"/>
                <a:cs typeface="Arial" pitchFamily="34" charset="0"/>
              </a:rPr>
              <a:t>Nurseries</a:t>
            </a:r>
          </a:p>
          <a:p>
            <a:pPr algn="l">
              <a:buClr>
                <a:schemeClr val="accent1"/>
              </a:buClr>
              <a:buSzPct val="60000"/>
              <a:buFont typeface="Wingdings" pitchFamily="2" charset="2"/>
              <a:buChar char="v"/>
            </a:pPr>
            <a:r>
              <a:rPr lang="en-ZA" sz="2000" b="0" dirty="0" smtClean="0">
                <a:solidFill>
                  <a:schemeClr val="accent6">
                    <a:lumMod val="50000"/>
                  </a:schemeClr>
                </a:solidFill>
                <a:latin typeface="Arial" pitchFamily="34" charset="0"/>
                <a:cs typeface="Arial" pitchFamily="34" charset="0"/>
              </a:rPr>
              <a:t>Automotives</a:t>
            </a:r>
            <a:endParaRPr lang="en-ZA" sz="2000" b="0" dirty="0" smtClean="0">
              <a:solidFill>
                <a:schemeClr val="accent6">
                  <a:lumMod val="50000"/>
                </a:schemeClr>
              </a:solidFill>
              <a:latin typeface="Arial" pitchFamily="34" charset="0"/>
              <a:cs typeface="Arial" pitchFamily="34" charset="0"/>
            </a:endParaRPr>
          </a:p>
          <a:p>
            <a:pPr algn="l">
              <a:buClr>
                <a:schemeClr val="accent1"/>
              </a:buClr>
              <a:buSzPct val="60000"/>
              <a:buFont typeface="Wingdings" pitchFamily="2" charset="2"/>
              <a:buChar char="v"/>
            </a:pPr>
            <a:r>
              <a:rPr lang="en-ZA" sz="2000" b="0" dirty="0" smtClean="0">
                <a:solidFill>
                  <a:schemeClr val="accent6">
                    <a:lumMod val="50000"/>
                  </a:schemeClr>
                </a:solidFill>
                <a:latin typeface="Arial" pitchFamily="34" charset="0"/>
                <a:cs typeface="Arial" pitchFamily="34" charset="0"/>
              </a:rPr>
              <a:t>Mattress Manufacturers</a:t>
            </a:r>
            <a:endParaRPr lang="en-ZA" sz="2000" b="0" dirty="0" smtClean="0">
              <a:solidFill>
                <a:schemeClr val="accent6">
                  <a:lumMod val="50000"/>
                </a:schemeClr>
              </a:solidFill>
              <a:latin typeface="Arial" pitchFamily="34" charset="0"/>
              <a:cs typeface="Arial" pitchFamily="34" charset="0"/>
            </a:endParaRPr>
          </a:p>
          <a:p>
            <a:pPr algn="l">
              <a:buClr>
                <a:schemeClr val="accent1"/>
              </a:buClr>
              <a:buSzPct val="60000"/>
              <a:buFont typeface="Wingdings" pitchFamily="2" charset="2"/>
              <a:buChar char="v"/>
            </a:pPr>
            <a:r>
              <a:rPr lang="en-ZA" sz="2000" b="0" dirty="0" smtClean="0">
                <a:solidFill>
                  <a:schemeClr val="accent6">
                    <a:lumMod val="50000"/>
                  </a:schemeClr>
                </a:solidFill>
                <a:latin typeface="Arial" pitchFamily="34" charset="0"/>
                <a:cs typeface="Arial" pitchFamily="34" charset="0"/>
              </a:rPr>
              <a:t>Industrial &amp; Consumer Matting</a:t>
            </a:r>
            <a:endParaRPr lang="en-ZA" sz="2000" b="0" dirty="0">
              <a:solidFill>
                <a:schemeClr val="accent6">
                  <a:lumMod val="50000"/>
                </a:schemeClr>
              </a:solidFill>
              <a:latin typeface="Arial" pitchFamily="34" charset="0"/>
              <a:cs typeface="Arial" pitchFamily="34" charset="0"/>
            </a:endParaRPr>
          </a:p>
        </p:txBody>
      </p:sp>
      <p:sp>
        <p:nvSpPr>
          <p:cNvPr id="4" name="Text Placeholder 3"/>
          <p:cNvSpPr>
            <a:spLocks noGrp="1"/>
          </p:cNvSpPr>
          <p:nvPr>
            <p:ph type="body" sz="half" idx="2"/>
          </p:nvPr>
        </p:nvSpPr>
        <p:spPr>
          <a:xfrm>
            <a:off x="611560" y="1340768"/>
            <a:ext cx="3168352" cy="4104456"/>
          </a:xfrm>
        </p:spPr>
        <p:txBody>
          <a:bodyPr anchor="ctr" anchorCtr="0"/>
          <a:lstStyle/>
          <a:p>
            <a:r>
              <a:rPr lang="en-ZA" sz="2000" b="0" dirty="0" smtClean="0">
                <a:solidFill>
                  <a:srgbClr val="92D050"/>
                </a:solidFill>
                <a:latin typeface="Arial" pitchFamily="34" charset="0"/>
                <a:cs typeface="Arial" pitchFamily="34" charset="0"/>
              </a:rPr>
              <a:t>The Coir Institute distributes a wide range of natural, renewable and bio-degradable products manufactured from Coconut fibre, with applications across a diverse spectrum of environmental mediums.</a:t>
            </a:r>
            <a:endParaRPr lang="en-ZA" sz="2000" b="0" dirty="0">
              <a:solidFill>
                <a:srgbClr val="92D05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76672"/>
            <a:ext cx="3008313" cy="886420"/>
          </a:xfrm>
        </p:spPr>
        <p:txBody>
          <a:bodyPr anchor="ctr" anchorCtr="0"/>
          <a:lstStyle/>
          <a:p>
            <a:pPr algn="ctr"/>
            <a:r>
              <a:rPr lang="en-US" sz="2800" dirty="0" smtClean="0">
                <a:solidFill>
                  <a:schemeClr val="accent1"/>
                </a:solidFill>
                <a:latin typeface="Arial" pitchFamily="34" charset="0"/>
                <a:cs typeface="Arial" pitchFamily="34" charset="0"/>
              </a:rPr>
              <a:t>The Products</a:t>
            </a:r>
            <a:endParaRPr lang="en-ZA" sz="2800"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3059832" y="1196752"/>
            <a:ext cx="5472608" cy="4248471"/>
          </a:xfrm>
        </p:spPr>
        <p:txBody>
          <a:bodyPr>
            <a:noAutofit/>
          </a:bodyPr>
          <a:lstStyle/>
          <a:p>
            <a:pPr algn="l">
              <a:buClr>
                <a:schemeClr val="accent1"/>
              </a:buClr>
              <a:buSzPct val="60000"/>
              <a:buFont typeface="Wingdings" pitchFamily="2" charset="2"/>
              <a:buChar char="v"/>
            </a:pPr>
            <a:r>
              <a:rPr lang="en-ZA" sz="2000" b="0" dirty="0" smtClean="0">
                <a:solidFill>
                  <a:schemeClr val="accent6">
                    <a:lumMod val="50000"/>
                  </a:schemeClr>
                </a:solidFill>
                <a:latin typeface="Arial" pitchFamily="34" charset="0"/>
                <a:cs typeface="Arial" pitchFamily="34" charset="0"/>
              </a:rPr>
              <a:t>Coir Geo textile - Slope Stabilisation &amp; Erosion Control, Mine Dump Rehabilitation, Filtration</a:t>
            </a:r>
          </a:p>
          <a:p>
            <a:pPr algn="l">
              <a:buClr>
                <a:schemeClr val="accent1"/>
              </a:buClr>
              <a:buSzPct val="60000"/>
              <a:buFont typeface="Wingdings" pitchFamily="2" charset="2"/>
              <a:buChar char="v"/>
            </a:pPr>
            <a:r>
              <a:rPr lang="en-ZA" sz="2000" b="0" dirty="0" smtClean="0">
                <a:solidFill>
                  <a:schemeClr val="accent6">
                    <a:lumMod val="50000"/>
                  </a:schemeClr>
                </a:solidFill>
                <a:latin typeface="Arial" pitchFamily="34" charset="0"/>
                <a:cs typeface="Arial" pitchFamily="34" charset="0"/>
              </a:rPr>
              <a:t>Coir Logs - Protection of dams, rivers, streams, etc.</a:t>
            </a:r>
          </a:p>
          <a:p>
            <a:pPr algn="l">
              <a:buClr>
                <a:schemeClr val="accent1"/>
              </a:buClr>
              <a:buSzPct val="60000"/>
              <a:buFont typeface="Wingdings" pitchFamily="2" charset="2"/>
              <a:buChar char="v"/>
            </a:pPr>
            <a:r>
              <a:rPr lang="en-ZA" sz="2000" b="0" dirty="0" smtClean="0">
                <a:solidFill>
                  <a:schemeClr val="accent6">
                    <a:lumMod val="50000"/>
                  </a:schemeClr>
                </a:solidFill>
                <a:latin typeface="Arial" pitchFamily="34" charset="0"/>
                <a:cs typeface="Arial" pitchFamily="34" charset="0"/>
              </a:rPr>
              <a:t>Coir Peat &amp; Coir Chips – Soil-Less Growing Medium</a:t>
            </a:r>
          </a:p>
          <a:p>
            <a:pPr algn="l">
              <a:buClr>
                <a:schemeClr val="accent1"/>
              </a:buClr>
              <a:buSzPct val="60000"/>
              <a:buFont typeface="Wingdings" pitchFamily="2" charset="2"/>
              <a:buChar char="v"/>
            </a:pPr>
            <a:r>
              <a:rPr lang="en-ZA" sz="2000" b="0" dirty="0" smtClean="0">
                <a:solidFill>
                  <a:schemeClr val="accent6">
                    <a:lumMod val="50000"/>
                  </a:schemeClr>
                </a:solidFill>
                <a:latin typeface="Arial" pitchFamily="34" charset="0"/>
                <a:cs typeface="Arial" pitchFamily="34" charset="0"/>
              </a:rPr>
              <a:t>Coir Gardening Articles – Pots, Baskets, Liners, Discs, etc. </a:t>
            </a:r>
          </a:p>
          <a:p>
            <a:pPr algn="l">
              <a:buClr>
                <a:schemeClr val="accent1"/>
              </a:buClr>
              <a:buSzPct val="60000"/>
              <a:buFont typeface="Wingdings" pitchFamily="2" charset="2"/>
              <a:buChar char="v"/>
            </a:pPr>
            <a:r>
              <a:rPr lang="en-ZA" sz="2000" b="0" dirty="0" smtClean="0">
                <a:solidFill>
                  <a:schemeClr val="accent6">
                    <a:lumMod val="50000"/>
                  </a:schemeClr>
                </a:solidFill>
                <a:latin typeface="Arial" pitchFamily="34" charset="0"/>
                <a:cs typeface="Arial" pitchFamily="34" charset="0"/>
              </a:rPr>
              <a:t>Coir Fibre – horticulture applications</a:t>
            </a:r>
          </a:p>
          <a:p>
            <a:pPr algn="l">
              <a:buClr>
                <a:schemeClr val="accent1"/>
              </a:buClr>
              <a:buSzPct val="60000"/>
              <a:buFont typeface="Wingdings" pitchFamily="2" charset="2"/>
              <a:buChar char="v"/>
            </a:pPr>
            <a:r>
              <a:rPr lang="en-ZA" sz="2000" b="0" dirty="0" smtClean="0">
                <a:solidFill>
                  <a:schemeClr val="accent6">
                    <a:lumMod val="50000"/>
                  </a:schemeClr>
                </a:solidFill>
                <a:latin typeface="Arial" pitchFamily="34" charset="0"/>
                <a:cs typeface="Arial" pitchFamily="34" charset="0"/>
              </a:rPr>
              <a:t>Coir Ply &amp; Composites - Furniture, Flooring, Blinds, etc.</a:t>
            </a:r>
          </a:p>
          <a:p>
            <a:pPr algn="l">
              <a:buClr>
                <a:schemeClr val="accent1"/>
              </a:buClr>
              <a:buSzPct val="60000"/>
              <a:buFont typeface="Wingdings" pitchFamily="2" charset="2"/>
              <a:buChar char="v"/>
            </a:pPr>
            <a:r>
              <a:rPr lang="en-ZA" sz="2000" b="0" dirty="0" smtClean="0">
                <a:solidFill>
                  <a:schemeClr val="accent6">
                    <a:lumMod val="50000"/>
                  </a:schemeClr>
                </a:solidFill>
                <a:latin typeface="Arial" pitchFamily="34" charset="0"/>
                <a:cs typeface="Arial" pitchFamily="34" charset="0"/>
              </a:rPr>
              <a:t>Coir Mats &amp; Matting - decorative floor mats</a:t>
            </a:r>
            <a:endParaRPr lang="en-ZA" sz="1600" b="0" dirty="0">
              <a:solidFill>
                <a:schemeClr val="accent6">
                  <a:lumMod val="50000"/>
                </a:schemeClr>
              </a:solidFill>
              <a:latin typeface="Arial" pitchFamily="34" charset="0"/>
              <a:cs typeface="Arial" pitchFamily="34" charset="0"/>
            </a:endParaRPr>
          </a:p>
        </p:txBody>
      </p:sp>
      <p:sp>
        <p:nvSpPr>
          <p:cNvPr id="4" name="Text Placeholder 3"/>
          <p:cNvSpPr>
            <a:spLocks noGrp="1"/>
          </p:cNvSpPr>
          <p:nvPr>
            <p:ph type="body" sz="half" idx="2"/>
          </p:nvPr>
        </p:nvSpPr>
        <p:spPr>
          <a:xfrm>
            <a:off x="467544" y="1988840"/>
            <a:ext cx="2520280" cy="2641971"/>
          </a:xfrm>
        </p:spPr>
        <p:txBody>
          <a:bodyPr anchor="ctr" anchorCtr="0"/>
          <a:lstStyle/>
          <a:p>
            <a:r>
              <a:rPr lang="en-US" sz="2000" b="0" dirty="0" smtClean="0">
                <a:solidFill>
                  <a:srgbClr val="92D050"/>
                </a:solidFill>
                <a:latin typeface="Arial" pitchFamily="34" charset="0"/>
                <a:cs typeface="Arial" pitchFamily="34" charset="0"/>
              </a:rPr>
              <a:t>Natural</a:t>
            </a:r>
          </a:p>
          <a:p>
            <a:r>
              <a:rPr lang="en-US" sz="2000" b="0" dirty="0" smtClean="0">
                <a:solidFill>
                  <a:srgbClr val="92D050"/>
                </a:solidFill>
                <a:latin typeface="Arial" pitchFamily="34" charset="0"/>
                <a:cs typeface="Arial" pitchFamily="34" charset="0"/>
              </a:rPr>
              <a:t>Renewable</a:t>
            </a:r>
          </a:p>
          <a:p>
            <a:r>
              <a:rPr lang="en-US" sz="2000" b="0" dirty="0" smtClean="0">
                <a:solidFill>
                  <a:srgbClr val="92D050"/>
                </a:solidFill>
                <a:latin typeface="Arial" pitchFamily="34" charset="0"/>
                <a:cs typeface="Arial" pitchFamily="34" charset="0"/>
              </a:rPr>
              <a:t>Bio-degradable</a:t>
            </a:r>
          </a:p>
          <a:p>
            <a:r>
              <a:rPr lang="en-US" sz="2000" b="0" dirty="0" smtClean="0">
                <a:solidFill>
                  <a:srgbClr val="92D050"/>
                </a:solidFill>
                <a:latin typeface="Arial" pitchFamily="34" charset="0"/>
                <a:cs typeface="Arial" pitchFamily="34" charset="0"/>
              </a:rPr>
              <a:t>Community-centric</a:t>
            </a:r>
          </a:p>
          <a:p>
            <a:r>
              <a:rPr lang="en-US" sz="2000" b="0" dirty="0" smtClean="0">
                <a:solidFill>
                  <a:srgbClr val="92D050"/>
                </a:solidFill>
                <a:latin typeface="Arial" pitchFamily="34" charset="0"/>
                <a:cs typeface="Arial" pitchFamily="34" charset="0"/>
              </a:rPr>
              <a:t>Environmentally Friendly</a:t>
            </a:r>
            <a:endParaRPr lang="en-ZA" sz="2000" b="0" dirty="0">
              <a:solidFill>
                <a:srgbClr val="92D05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548680"/>
            <a:ext cx="5544616" cy="792088"/>
          </a:xfrm>
        </p:spPr>
        <p:txBody>
          <a:bodyPr anchor="ctr" anchorCtr="0"/>
          <a:lstStyle/>
          <a:p>
            <a:pPr algn="ctr"/>
            <a:r>
              <a:rPr lang="en-ZA" sz="2800" dirty="0" err="1" smtClean="0">
                <a:solidFill>
                  <a:schemeClr val="accent1"/>
                </a:solidFill>
                <a:latin typeface="Arial" pitchFamily="34" charset="0"/>
                <a:cs typeface="Arial" pitchFamily="34" charset="0"/>
              </a:rPr>
              <a:t>Barbeton</a:t>
            </a:r>
            <a:r>
              <a:rPr lang="en-ZA" sz="2800" dirty="0" smtClean="0">
                <a:solidFill>
                  <a:schemeClr val="accent1"/>
                </a:solidFill>
                <a:latin typeface="Arial" pitchFamily="34" charset="0"/>
                <a:cs typeface="Arial" pitchFamily="34" charset="0"/>
              </a:rPr>
              <a:t> Mines South Africa</a:t>
            </a:r>
            <a:endParaRPr lang="en-ZA" sz="2800" dirty="0">
              <a:solidFill>
                <a:schemeClr val="accent1"/>
              </a:solidFill>
              <a:latin typeface="Arial" pitchFamily="34" charset="0"/>
              <a:cs typeface="Arial" pitchFamily="34" charset="0"/>
            </a:endParaRPr>
          </a:p>
        </p:txBody>
      </p:sp>
      <p:pic>
        <p:nvPicPr>
          <p:cNvPr id="5" name="Content Placeholder 4" descr="BMines - Erosion Control Blankets Laid.JPG"/>
          <p:cNvPicPr>
            <a:picLocks noGrp="1" noChangeAspect="1"/>
          </p:cNvPicPr>
          <p:nvPr>
            <p:ph idx="1"/>
          </p:nvPr>
        </p:nvPicPr>
        <p:blipFill>
          <a:blip r:embed="rId2" cstate="print"/>
          <a:stretch>
            <a:fillRect/>
          </a:stretch>
        </p:blipFill>
        <p:spPr>
          <a:xfrm>
            <a:off x="3328789" y="1370806"/>
            <a:ext cx="5240536" cy="3930402"/>
          </a:xfrm>
        </p:spPr>
      </p:pic>
      <p:sp>
        <p:nvSpPr>
          <p:cNvPr id="4" name="Text Placeholder 3"/>
          <p:cNvSpPr>
            <a:spLocks noGrp="1"/>
          </p:cNvSpPr>
          <p:nvPr>
            <p:ph type="body" sz="half" idx="2"/>
          </p:nvPr>
        </p:nvSpPr>
        <p:spPr>
          <a:xfrm>
            <a:off x="457201" y="1435101"/>
            <a:ext cx="2818656" cy="3866108"/>
          </a:xfrm>
        </p:spPr>
        <p:txBody>
          <a:bodyPr/>
          <a:lstStyle/>
          <a:p>
            <a:r>
              <a:rPr lang="en-ZA" sz="2000" b="0" dirty="0" smtClean="0">
                <a:solidFill>
                  <a:schemeClr val="accent6"/>
                </a:solidFill>
                <a:latin typeface="Arial" pitchFamily="34" charset="0"/>
                <a:cs typeface="Arial" pitchFamily="34" charset="0"/>
              </a:rPr>
              <a:t>Toxic mine dump rehabilitation process. Involves the laying of Coir Stitched Erosion Control Blankets and hydro-seeding to propagate vegetative growth.</a:t>
            </a:r>
            <a:endParaRPr lang="en-ZA" sz="2000" b="0" dirty="0">
              <a:solidFill>
                <a:schemeClr val="accent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548680"/>
            <a:ext cx="5328592" cy="814412"/>
          </a:xfrm>
        </p:spPr>
        <p:txBody>
          <a:bodyPr/>
          <a:lstStyle/>
          <a:p>
            <a:pPr algn="ctr"/>
            <a:r>
              <a:rPr lang="en-ZA" sz="3200" dirty="0" smtClean="0">
                <a:solidFill>
                  <a:schemeClr val="accent1"/>
                </a:solidFill>
                <a:latin typeface="Arial" pitchFamily="34" charset="0"/>
                <a:cs typeface="Arial" pitchFamily="34" charset="0"/>
              </a:rPr>
              <a:t>Protection of Stream</a:t>
            </a:r>
          </a:p>
        </p:txBody>
      </p:sp>
      <p:sp>
        <p:nvSpPr>
          <p:cNvPr id="4" name="Text Placeholder 3"/>
          <p:cNvSpPr>
            <a:spLocks noGrp="1"/>
          </p:cNvSpPr>
          <p:nvPr>
            <p:ph type="body" sz="half" idx="2"/>
          </p:nvPr>
        </p:nvSpPr>
        <p:spPr>
          <a:xfrm>
            <a:off x="539552" y="2276872"/>
            <a:ext cx="3008313" cy="1800201"/>
          </a:xfrm>
        </p:spPr>
        <p:txBody>
          <a:bodyPr/>
          <a:lstStyle/>
          <a:p>
            <a:r>
              <a:rPr lang="en-US" sz="2800" b="0" dirty="0" smtClean="0">
                <a:solidFill>
                  <a:schemeClr val="accent6"/>
                </a:solidFill>
                <a:latin typeface="Arial" pitchFamily="34" charset="0"/>
                <a:cs typeface="Arial" pitchFamily="34" charset="0"/>
              </a:rPr>
              <a:t>Densely-packed coir logs placed on a stream.</a:t>
            </a:r>
            <a:endParaRPr lang="en-ZA" sz="2800" b="0" dirty="0" smtClean="0">
              <a:solidFill>
                <a:schemeClr val="accent6"/>
              </a:solidFill>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3563888" y="1628800"/>
            <a:ext cx="5012237"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64" name="Picture 20" descr="Picture74copy"/>
          <p:cNvPicPr>
            <a:picLocks noChangeAspect="1" noChangeArrowheads="1"/>
          </p:cNvPicPr>
          <p:nvPr/>
        </p:nvPicPr>
        <p:blipFill>
          <a:blip r:embed="rId3" cstate="print"/>
          <a:srcRect/>
          <a:stretch>
            <a:fillRect/>
          </a:stretch>
        </p:blipFill>
        <p:spPr bwMode="auto">
          <a:xfrm>
            <a:off x="899592" y="1196752"/>
            <a:ext cx="7560840" cy="4810786"/>
          </a:xfrm>
          <a:prstGeom prst="rect">
            <a:avLst/>
          </a:prstGeom>
          <a:noFill/>
        </p:spPr>
      </p:pic>
      <p:sp>
        <p:nvSpPr>
          <p:cNvPr id="82946" name="Text Box 2"/>
          <p:cNvSpPr txBox="1">
            <a:spLocks noChangeArrowheads="1"/>
          </p:cNvSpPr>
          <p:nvPr/>
        </p:nvSpPr>
        <p:spPr bwMode="auto">
          <a:xfrm>
            <a:off x="1403648" y="548680"/>
            <a:ext cx="4824536" cy="461665"/>
          </a:xfrm>
          <a:prstGeom prst="rect">
            <a:avLst/>
          </a:prstGeom>
          <a:noFill/>
          <a:ln w="9525">
            <a:noFill/>
            <a:miter lim="800000"/>
            <a:headEnd/>
            <a:tailEnd/>
          </a:ln>
          <a:effectLst/>
        </p:spPr>
        <p:txBody>
          <a:bodyPr wrap="square">
            <a:spAutoFit/>
          </a:bodyPr>
          <a:lstStyle/>
          <a:p>
            <a:pPr algn="ctr"/>
            <a:r>
              <a:rPr lang="en-US" b="1" dirty="0">
                <a:solidFill>
                  <a:schemeClr val="accent1">
                    <a:lumMod val="75000"/>
                  </a:schemeClr>
                </a:solidFill>
                <a:latin typeface="Arial" pitchFamily="34" charset="0"/>
                <a:cs typeface="Arial" pitchFamily="34" charset="0"/>
              </a:rPr>
              <a:t>Coir </a:t>
            </a:r>
            <a:r>
              <a:rPr lang="en-US" b="1" dirty="0" smtClean="0">
                <a:solidFill>
                  <a:schemeClr val="accent1">
                    <a:lumMod val="75000"/>
                  </a:schemeClr>
                </a:solidFill>
                <a:latin typeface="Arial" pitchFamily="34" charset="0"/>
                <a:cs typeface="Arial" pitchFamily="34" charset="0"/>
              </a:rPr>
              <a:t>Geo Textile Applications</a:t>
            </a:r>
            <a:endParaRPr lang="en-US" b="1" dirty="0">
              <a:solidFill>
                <a:schemeClr val="accent1">
                  <a:lumMod val="75000"/>
                </a:schemeClr>
              </a:solidFill>
              <a:latin typeface="Arial" pitchFamily="34" charset="0"/>
              <a:cs typeface="Arial" pitchFamily="34" charset="0"/>
            </a:endParaRPr>
          </a:p>
        </p:txBody>
      </p:sp>
      <p:sp>
        <p:nvSpPr>
          <p:cNvPr id="5" name="Rectangle 8"/>
          <p:cNvSpPr>
            <a:spLocks noChangeArrowheads="1"/>
          </p:cNvSpPr>
          <p:nvPr/>
        </p:nvSpPr>
        <p:spPr bwMode="auto">
          <a:xfrm>
            <a:off x="4716016" y="1340769"/>
            <a:ext cx="3744416" cy="2893100"/>
          </a:xfrm>
          <a:prstGeom prst="rect">
            <a:avLst/>
          </a:prstGeom>
          <a:solidFill>
            <a:schemeClr val="accent3">
              <a:lumMod val="40000"/>
              <a:lumOff val="60000"/>
            </a:schemeClr>
          </a:solidFill>
          <a:ln w="76200">
            <a:solidFill>
              <a:schemeClr val="bg1"/>
            </a:solidFill>
            <a:miter lim="800000"/>
            <a:headEnd/>
            <a:tailEnd/>
          </a:ln>
          <a:effectLst/>
        </p:spPr>
        <p:txBody>
          <a:bodyPr wrap="square">
            <a:spAutoFit/>
          </a:bodyPr>
          <a:lstStyle/>
          <a:p>
            <a:pPr algn="ctr"/>
            <a:r>
              <a:rPr lang="en-US" sz="1400" b="1" dirty="0" smtClean="0">
                <a:solidFill>
                  <a:srgbClr val="007434"/>
                </a:solidFill>
                <a:latin typeface="Arial" pitchFamily="34" charset="0"/>
                <a:cs typeface="Arial" pitchFamily="34" charset="0"/>
              </a:rPr>
              <a:t>Applications</a:t>
            </a:r>
          </a:p>
          <a:p>
            <a:pPr algn="l">
              <a:buFontTx/>
              <a:buChar char="•"/>
            </a:pPr>
            <a:r>
              <a:rPr lang="en-US" sz="1400" dirty="0" smtClean="0">
                <a:solidFill>
                  <a:srgbClr val="007434"/>
                </a:solidFill>
                <a:latin typeface="Arial" pitchFamily="34" charset="0"/>
                <a:cs typeface="Arial" pitchFamily="34" charset="0"/>
              </a:rPr>
              <a:t> Roads &amp; Bridges – Slope </a:t>
            </a:r>
            <a:r>
              <a:rPr lang="en-US" sz="1400" dirty="0" err="1" smtClean="0">
                <a:solidFill>
                  <a:srgbClr val="007434"/>
                </a:solidFill>
                <a:latin typeface="Arial" pitchFamily="34" charset="0"/>
                <a:cs typeface="Arial" pitchFamily="34" charset="0"/>
              </a:rPr>
              <a:t>Stabilisation</a:t>
            </a:r>
            <a:endParaRPr lang="en-US" sz="1400" dirty="0" smtClean="0">
              <a:solidFill>
                <a:srgbClr val="007434"/>
              </a:solidFill>
              <a:latin typeface="Arial" pitchFamily="34" charset="0"/>
              <a:cs typeface="Arial" pitchFamily="34" charset="0"/>
            </a:endParaRPr>
          </a:p>
          <a:p>
            <a:pPr algn="l">
              <a:buFontTx/>
              <a:buChar char="•"/>
            </a:pPr>
            <a:r>
              <a:rPr lang="en-US" sz="1400" dirty="0" smtClean="0">
                <a:solidFill>
                  <a:srgbClr val="007434"/>
                </a:solidFill>
                <a:latin typeface="Arial" pitchFamily="34" charset="0"/>
                <a:cs typeface="Arial" pitchFamily="34" charset="0"/>
              </a:rPr>
              <a:t> Roads - Separator</a:t>
            </a:r>
          </a:p>
          <a:p>
            <a:pPr algn="l">
              <a:buFontTx/>
              <a:buChar char="•"/>
            </a:pPr>
            <a:r>
              <a:rPr lang="en-US" sz="1400" dirty="0" smtClean="0">
                <a:solidFill>
                  <a:srgbClr val="007434"/>
                </a:solidFill>
                <a:latin typeface="Arial" pitchFamily="34" charset="0"/>
                <a:cs typeface="Arial" pitchFamily="34" charset="0"/>
              </a:rPr>
              <a:t> Canal Embankment Protection</a:t>
            </a:r>
          </a:p>
          <a:p>
            <a:pPr algn="l">
              <a:buFontTx/>
              <a:buChar char="•"/>
            </a:pPr>
            <a:r>
              <a:rPr lang="en-US" sz="1400" dirty="0" smtClean="0">
                <a:solidFill>
                  <a:srgbClr val="007434"/>
                </a:solidFill>
                <a:latin typeface="Arial" pitchFamily="34" charset="0"/>
                <a:cs typeface="Arial" pitchFamily="34" charset="0"/>
              </a:rPr>
              <a:t> Protection </a:t>
            </a:r>
            <a:r>
              <a:rPr lang="en-US" sz="1400" dirty="0">
                <a:solidFill>
                  <a:srgbClr val="007434"/>
                </a:solidFill>
                <a:latin typeface="Arial" pitchFamily="34" charset="0"/>
                <a:cs typeface="Arial" pitchFamily="34" charset="0"/>
              </a:rPr>
              <a:t>of soil sliding in Railway </a:t>
            </a:r>
            <a:r>
              <a:rPr lang="en-US" sz="1400" dirty="0" smtClean="0">
                <a:solidFill>
                  <a:srgbClr val="007434"/>
                </a:solidFill>
                <a:latin typeface="Arial" pitchFamily="34" charset="0"/>
                <a:cs typeface="Arial" pitchFamily="34" charset="0"/>
              </a:rPr>
              <a:t>cutting</a:t>
            </a:r>
            <a:endParaRPr lang="en-US" sz="1400" dirty="0">
              <a:solidFill>
                <a:srgbClr val="007434"/>
              </a:solidFill>
              <a:latin typeface="Arial" pitchFamily="34" charset="0"/>
              <a:cs typeface="Arial" pitchFamily="34" charset="0"/>
            </a:endParaRPr>
          </a:p>
          <a:p>
            <a:pPr algn="l">
              <a:buFontTx/>
              <a:buChar char="•"/>
            </a:pPr>
            <a:r>
              <a:rPr lang="en-US" sz="1400" dirty="0">
                <a:solidFill>
                  <a:srgbClr val="007434"/>
                </a:solidFill>
                <a:latin typeface="Arial" pitchFamily="34" charset="0"/>
                <a:cs typeface="Arial" pitchFamily="34" charset="0"/>
              </a:rPr>
              <a:t> </a:t>
            </a:r>
            <a:r>
              <a:rPr lang="en-US" sz="1400" dirty="0" smtClean="0">
                <a:solidFill>
                  <a:srgbClr val="007434"/>
                </a:solidFill>
                <a:latin typeface="Arial" pitchFamily="34" charset="0"/>
                <a:cs typeface="Arial" pitchFamily="34" charset="0"/>
              </a:rPr>
              <a:t>Soil mulching, consolidation, rehabilitation</a:t>
            </a:r>
            <a:endParaRPr lang="en-US" sz="1400" dirty="0">
              <a:solidFill>
                <a:srgbClr val="007434"/>
              </a:solidFill>
              <a:latin typeface="Arial" pitchFamily="34" charset="0"/>
              <a:cs typeface="Arial" pitchFamily="34" charset="0"/>
            </a:endParaRPr>
          </a:p>
          <a:p>
            <a:pPr algn="l">
              <a:buFontTx/>
              <a:buChar char="•"/>
            </a:pPr>
            <a:r>
              <a:rPr lang="en-US" sz="1400" dirty="0">
                <a:solidFill>
                  <a:srgbClr val="007434"/>
                </a:solidFill>
                <a:latin typeface="Arial" pitchFamily="34" charset="0"/>
                <a:cs typeface="Arial" pitchFamily="34" charset="0"/>
              </a:rPr>
              <a:t> </a:t>
            </a:r>
            <a:r>
              <a:rPr lang="en-US" sz="1400" dirty="0" smtClean="0">
                <a:solidFill>
                  <a:srgbClr val="007434"/>
                </a:solidFill>
                <a:latin typeface="Arial" pitchFamily="34" charset="0"/>
                <a:cs typeface="Arial" pitchFamily="34" charset="0"/>
              </a:rPr>
              <a:t>Agricultural </a:t>
            </a:r>
            <a:r>
              <a:rPr lang="en-US" sz="1400" dirty="0">
                <a:solidFill>
                  <a:srgbClr val="007434"/>
                </a:solidFill>
                <a:latin typeface="Arial" pitchFamily="34" charset="0"/>
                <a:cs typeface="Arial" pitchFamily="34" charset="0"/>
              </a:rPr>
              <a:t>land </a:t>
            </a:r>
            <a:r>
              <a:rPr lang="en-US" sz="1400" dirty="0" smtClean="0">
                <a:solidFill>
                  <a:srgbClr val="007434"/>
                </a:solidFill>
                <a:latin typeface="Arial" pitchFamily="34" charset="0"/>
                <a:cs typeface="Arial" pitchFamily="34" charset="0"/>
              </a:rPr>
              <a:t>protection</a:t>
            </a:r>
          </a:p>
          <a:p>
            <a:pPr algn="l">
              <a:buFontTx/>
              <a:buChar char="•"/>
            </a:pPr>
            <a:r>
              <a:rPr lang="en-US" sz="1400" dirty="0" smtClean="0">
                <a:solidFill>
                  <a:srgbClr val="007434"/>
                </a:solidFill>
                <a:latin typeface="Arial" pitchFamily="34" charset="0"/>
                <a:cs typeface="Arial" pitchFamily="34" charset="0"/>
              </a:rPr>
              <a:t> Erosion Control</a:t>
            </a:r>
          </a:p>
          <a:p>
            <a:pPr algn="l">
              <a:buFontTx/>
              <a:buChar char="•"/>
            </a:pPr>
            <a:r>
              <a:rPr lang="en-US" sz="1400" dirty="0" smtClean="0">
                <a:solidFill>
                  <a:srgbClr val="007434"/>
                </a:solidFill>
                <a:latin typeface="Arial" pitchFamily="34" charset="0"/>
                <a:cs typeface="Arial" pitchFamily="34" charset="0"/>
              </a:rPr>
              <a:t> Drainage/Filtration</a:t>
            </a:r>
          </a:p>
          <a:p>
            <a:pPr algn="l">
              <a:buFontTx/>
              <a:buChar char="•"/>
            </a:pPr>
            <a:r>
              <a:rPr lang="en-US" sz="1400" dirty="0" smtClean="0">
                <a:solidFill>
                  <a:srgbClr val="007434"/>
                </a:solidFill>
                <a:latin typeface="Arial" pitchFamily="34" charset="0"/>
                <a:cs typeface="Arial" pitchFamily="34" charset="0"/>
              </a:rPr>
              <a:t> Weed control</a:t>
            </a:r>
          </a:p>
          <a:p>
            <a:pPr algn="l">
              <a:buFontTx/>
              <a:buChar char="•"/>
            </a:pPr>
            <a:r>
              <a:rPr lang="en-US" sz="1400" dirty="0" smtClean="0">
                <a:solidFill>
                  <a:srgbClr val="007434"/>
                </a:solidFill>
                <a:latin typeface="Arial" pitchFamily="34" charset="0"/>
                <a:cs typeface="Arial" pitchFamily="34" charset="0"/>
              </a:rPr>
              <a:t> Golf Courses &amp; Recreational Areas</a:t>
            </a:r>
          </a:p>
          <a:p>
            <a:pPr algn="l">
              <a:buFontTx/>
              <a:buChar char="•"/>
            </a:pPr>
            <a:r>
              <a:rPr lang="en-US" sz="1400" dirty="0" smtClean="0">
                <a:solidFill>
                  <a:srgbClr val="007434"/>
                </a:solidFill>
                <a:latin typeface="Arial" pitchFamily="34" charset="0"/>
                <a:cs typeface="Arial" pitchFamily="34" charset="0"/>
              </a:rPr>
              <a:t> Bio diversity management</a:t>
            </a:r>
          </a:p>
          <a:p>
            <a:pPr algn="l">
              <a:buFontTx/>
              <a:buChar char="•"/>
            </a:pPr>
            <a:r>
              <a:rPr lang="en-US" sz="1400" dirty="0" smtClean="0">
                <a:solidFill>
                  <a:srgbClr val="007434"/>
                </a:solidFill>
                <a:latin typeface="Arial" pitchFamily="34" charset="0"/>
                <a:cs typeface="Arial" pitchFamily="34" charset="0"/>
              </a:rPr>
              <a:t> Mine Tailings</a:t>
            </a:r>
            <a:endParaRPr lang="en-US" sz="1400" dirty="0">
              <a:solidFill>
                <a:srgbClr val="007434"/>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ssiim07"/>
          <p:cNvPicPr>
            <a:picLocks noChangeAspect="1" noChangeArrowheads="1"/>
          </p:cNvPicPr>
          <p:nvPr/>
        </p:nvPicPr>
        <p:blipFill>
          <a:blip r:embed="rId2" cstate="print">
            <a:lum contrast="6000"/>
          </a:blip>
          <a:srcRect/>
          <a:stretch>
            <a:fillRect/>
          </a:stretch>
        </p:blipFill>
        <p:spPr bwMode="auto">
          <a:xfrm>
            <a:off x="1331640" y="1196752"/>
            <a:ext cx="2884487" cy="1916113"/>
          </a:xfrm>
          <a:prstGeom prst="rect">
            <a:avLst/>
          </a:prstGeom>
          <a:noFill/>
          <a:ln w="9525">
            <a:noFill/>
            <a:miter lim="800000"/>
            <a:headEnd/>
            <a:tailEnd/>
          </a:ln>
        </p:spPr>
      </p:pic>
      <p:pic>
        <p:nvPicPr>
          <p:cNvPr id="60419" name="Picture 3" descr="ssiim02"/>
          <p:cNvPicPr>
            <a:picLocks noChangeAspect="1" noChangeArrowheads="1"/>
          </p:cNvPicPr>
          <p:nvPr/>
        </p:nvPicPr>
        <p:blipFill>
          <a:blip r:embed="rId3" cstate="print">
            <a:lum contrast="12000"/>
          </a:blip>
          <a:srcRect/>
          <a:stretch>
            <a:fillRect/>
          </a:stretch>
        </p:blipFill>
        <p:spPr bwMode="auto">
          <a:xfrm>
            <a:off x="4860032" y="1196752"/>
            <a:ext cx="2859088" cy="1914525"/>
          </a:xfrm>
          <a:prstGeom prst="rect">
            <a:avLst/>
          </a:prstGeom>
          <a:noFill/>
          <a:ln w="9525">
            <a:noFill/>
            <a:miter lim="800000"/>
            <a:headEnd/>
            <a:tailEnd/>
          </a:ln>
        </p:spPr>
      </p:pic>
      <p:pic>
        <p:nvPicPr>
          <p:cNvPr id="60421" name="Picture 5" descr="ssiim01"/>
          <p:cNvPicPr>
            <a:picLocks noChangeAspect="1" noChangeArrowheads="1"/>
          </p:cNvPicPr>
          <p:nvPr/>
        </p:nvPicPr>
        <p:blipFill>
          <a:blip r:embed="rId4" cstate="print">
            <a:lum contrast="42000"/>
          </a:blip>
          <a:srcRect/>
          <a:stretch>
            <a:fillRect/>
          </a:stretch>
        </p:blipFill>
        <p:spPr bwMode="auto">
          <a:xfrm>
            <a:off x="4860032" y="3789040"/>
            <a:ext cx="2859088" cy="1987550"/>
          </a:xfrm>
          <a:prstGeom prst="rect">
            <a:avLst/>
          </a:prstGeom>
          <a:noFill/>
          <a:ln w="9525">
            <a:noFill/>
            <a:miter lim="800000"/>
            <a:headEnd/>
            <a:tailEnd/>
          </a:ln>
        </p:spPr>
      </p:pic>
      <p:pic>
        <p:nvPicPr>
          <p:cNvPr id="60422" name="Picture 6" descr="ssiim05"/>
          <p:cNvPicPr>
            <a:picLocks noChangeAspect="1" noChangeArrowheads="1"/>
          </p:cNvPicPr>
          <p:nvPr/>
        </p:nvPicPr>
        <p:blipFill>
          <a:blip r:embed="rId5" cstate="print"/>
          <a:srcRect/>
          <a:stretch>
            <a:fillRect/>
          </a:stretch>
        </p:blipFill>
        <p:spPr bwMode="auto">
          <a:xfrm>
            <a:off x="1331640" y="3789040"/>
            <a:ext cx="2871787" cy="1974850"/>
          </a:xfrm>
          <a:prstGeom prst="rect">
            <a:avLst/>
          </a:prstGeom>
          <a:noFill/>
          <a:ln w="9525">
            <a:noFill/>
            <a:miter lim="800000"/>
            <a:headEnd/>
            <a:tailEnd/>
          </a:ln>
        </p:spPr>
      </p:pic>
      <p:sp>
        <p:nvSpPr>
          <p:cNvPr id="60423" name="Text Box 7"/>
          <p:cNvSpPr txBox="1">
            <a:spLocks noChangeArrowheads="1"/>
          </p:cNvSpPr>
          <p:nvPr/>
        </p:nvSpPr>
        <p:spPr bwMode="auto">
          <a:xfrm>
            <a:off x="1187625" y="548680"/>
            <a:ext cx="5688631" cy="461665"/>
          </a:xfrm>
          <a:prstGeom prst="rect">
            <a:avLst/>
          </a:prstGeom>
          <a:noFill/>
          <a:ln w="9525">
            <a:noFill/>
            <a:miter lim="800000"/>
            <a:headEnd/>
            <a:tailEnd/>
          </a:ln>
          <a:effectLst/>
        </p:spPr>
        <p:txBody>
          <a:bodyPr wrap="square">
            <a:spAutoFit/>
          </a:bodyPr>
          <a:lstStyle/>
          <a:p>
            <a:pPr algn="ctr"/>
            <a:r>
              <a:rPr lang="en-US" b="1" dirty="0" smtClean="0">
                <a:solidFill>
                  <a:schemeClr val="accent1">
                    <a:lumMod val="75000"/>
                  </a:schemeClr>
                </a:solidFill>
                <a:latin typeface="Arial" pitchFamily="34" charset="0"/>
                <a:cs typeface="Arial" pitchFamily="34" charset="0"/>
              </a:rPr>
              <a:t>Erosion Control with Coir </a:t>
            </a:r>
            <a:r>
              <a:rPr lang="en-US" b="1" dirty="0" err="1" smtClean="0">
                <a:solidFill>
                  <a:schemeClr val="accent1">
                    <a:lumMod val="75000"/>
                  </a:schemeClr>
                </a:solidFill>
                <a:latin typeface="Arial" pitchFamily="34" charset="0"/>
                <a:cs typeface="Arial" pitchFamily="34" charset="0"/>
              </a:rPr>
              <a:t>Geotextiles</a:t>
            </a:r>
            <a:endParaRPr lang="en-US" b="1" dirty="0">
              <a:solidFill>
                <a:schemeClr val="accent1">
                  <a:lumMod val="75000"/>
                </a:schemeClr>
              </a:solidFill>
              <a:latin typeface="Arial" pitchFamily="34" charset="0"/>
              <a:cs typeface="Arial" pitchFamily="34" charset="0"/>
            </a:endParaRPr>
          </a:p>
        </p:txBody>
      </p:sp>
      <p:sp>
        <p:nvSpPr>
          <p:cNvPr id="7" name="TextBox 6"/>
          <p:cNvSpPr txBox="1"/>
          <p:nvPr/>
        </p:nvSpPr>
        <p:spPr>
          <a:xfrm>
            <a:off x="899592" y="3284984"/>
            <a:ext cx="7416824" cy="369332"/>
          </a:xfrm>
          <a:prstGeom prst="rect">
            <a:avLst/>
          </a:prstGeom>
          <a:noFill/>
        </p:spPr>
        <p:txBody>
          <a:bodyPr wrap="square" rtlCol="0">
            <a:spAutoFit/>
          </a:bodyPr>
          <a:lstStyle/>
          <a:p>
            <a:pPr algn="ctr"/>
            <a:r>
              <a:rPr lang="en-ZA" b="1" dirty="0" smtClean="0">
                <a:solidFill>
                  <a:schemeClr val="accent3">
                    <a:lumMod val="50000"/>
                  </a:schemeClr>
                </a:solidFill>
                <a:latin typeface="Arial" pitchFamily="34" charset="0"/>
                <a:cs typeface="Arial" pitchFamily="34" charset="0"/>
              </a:rPr>
              <a:t>Eroded Slope Stabilisation</a:t>
            </a:r>
            <a:endParaRPr lang="en-ZA" b="1" dirty="0">
              <a:solidFill>
                <a:schemeClr val="accent3">
                  <a:lumMod val="50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387850" y="2579688"/>
            <a:ext cx="169863" cy="457200"/>
          </a:xfrm>
          <a:prstGeom prst="rect">
            <a:avLst/>
          </a:prstGeom>
          <a:noFill/>
          <a:ln w="9525">
            <a:noFill/>
            <a:miter lim="800000"/>
            <a:headEnd/>
            <a:tailEnd/>
          </a:ln>
          <a:effectLst/>
        </p:spPr>
        <p:txBody>
          <a:bodyPr wrap="none">
            <a:spAutoFit/>
          </a:bodyPr>
          <a:lstStyle/>
          <a:p>
            <a:pPr algn="l" eaLnBrk="0" hangingPunct="0"/>
            <a:endParaRPr lang="en-US"/>
          </a:p>
        </p:txBody>
      </p:sp>
      <p:sp>
        <p:nvSpPr>
          <p:cNvPr id="40963" name="Text Box 3"/>
          <p:cNvSpPr txBox="1">
            <a:spLocks noChangeArrowheads="1"/>
          </p:cNvSpPr>
          <p:nvPr/>
        </p:nvSpPr>
        <p:spPr bwMode="auto">
          <a:xfrm>
            <a:off x="4951413" y="2816225"/>
            <a:ext cx="169862" cy="457200"/>
          </a:xfrm>
          <a:prstGeom prst="rect">
            <a:avLst/>
          </a:prstGeom>
          <a:noFill/>
          <a:ln w="9525">
            <a:noFill/>
            <a:miter lim="800000"/>
            <a:headEnd/>
            <a:tailEnd/>
          </a:ln>
          <a:effectLst/>
        </p:spPr>
        <p:txBody>
          <a:bodyPr wrap="none">
            <a:spAutoFit/>
          </a:bodyPr>
          <a:lstStyle/>
          <a:p>
            <a:pPr algn="l" eaLnBrk="0" hangingPunct="0"/>
            <a:endParaRPr lang="en-US"/>
          </a:p>
        </p:txBody>
      </p:sp>
      <p:sp>
        <p:nvSpPr>
          <p:cNvPr id="40964" name="Text Box 4"/>
          <p:cNvSpPr txBox="1">
            <a:spLocks noChangeArrowheads="1"/>
          </p:cNvSpPr>
          <p:nvPr/>
        </p:nvSpPr>
        <p:spPr bwMode="auto">
          <a:xfrm>
            <a:off x="4162425" y="3355975"/>
            <a:ext cx="169863" cy="457200"/>
          </a:xfrm>
          <a:prstGeom prst="rect">
            <a:avLst/>
          </a:prstGeom>
          <a:noFill/>
          <a:ln w="9525">
            <a:noFill/>
            <a:miter lim="800000"/>
            <a:headEnd/>
            <a:tailEnd/>
          </a:ln>
          <a:effectLst/>
        </p:spPr>
        <p:txBody>
          <a:bodyPr wrap="none">
            <a:spAutoFit/>
          </a:bodyPr>
          <a:lstStyle/>
          <a:p>
            <a:pPr algn="l" eaLnBrk="0" hangingPunct="0"/>
            <a:endParaRPr lang="en-US"/>
          </a:p>
        </p:txBody>
      </p:sp>
      <p:sp>
        <p:nvSpPr>
          <p:cNvPr id="40965" name="Text Box 5"/>
          <p:cNvSpPr txBox="1">
            <a:spLocks noChangeArrowheads="1"/>
          </p:cNvSpPr>
          <p:nvPr/>
        </p:nvSpPr>
        <p:spPr bwMode="auto">
          <a:xfrm>
            <a:off x="5062538" y="2816225"/>
            <a:ext cx="169862" cy="457200"/>
          </a:xfrm>
          <a:prstGeom prst="rect">
            <a:avLst/>
          </a:prstGeom>
          <a:noFill/>
          <a:ln w="9525">
            <a:noFill/>
            <a:miter lim="800000"/>
            <a:headEnd/>
            <a:tailEnd/>
          </a:ln>
          <a:effectLst/>
        </p:spPr>
        <p:txBody>
          <a:bodyPr wrap="none">
            <a:spAutoFit/>
          </a:bodyPr>
          <a:lstStyle/>
          <a:p>
            <a:pPr algn="l" eaLnBrk="0" hangingPunct="0"/>
            <a:endParaRPr lang="en-US"/>
          </a:p>
        </p:txBody>
      </p:sp>
      <p:sp>
        <p:nvSpPr>
          <p:cNvPr id="40966" name="Text Box 6"/>
          <p:cNvSpPr txBox="1">
            <a:spLocks noChangeArrowheads="1"/>
          </p:cNvSpPr>
          <p:nvPr/>
        </p:nvSpPr>
        <p:spPr bwMode="auto">
          <a:xfrm>
            <a:off x="5764213" y="5127625"/>
            <a:ext cx="336550" cy="885825"/>
          </a:xfrm>
          <a:prstGeom prst="rect">
            <a:avLst/>
          </a:prstGeom>
          <a:noFill/>
          <a:ln w="9525">
            <a:noFill/>
            <a:miter lim="800000"/>
            <a:headEnd/>
            <a:tailEnd/>
          </a:ln>
          <a:effectLst/>
        </p:spPr>
        <p:txBody>
          <a:bodyPr wrap="none">
            <a:spAutoFit/>
          </a:bodyPr>
          <a:lstStyle/>
          <a:p>
            <a:pPr algn="l" eaLnBrk="0" hangingPunct="0">
              <a:spcBef>
                <a:spcPts val="500"/>
              </a:spcBef>
              <a:spcAft>
                <a:spcPts val="500"/>
              </a:spcAft>
            </a:pPr>
            <a:r>
              <a:rPr lang="en-US"/>
              <a:t>. </a:t>
            </a:r>
          </a:p>
          <a:p>
            <a:pPr algn="l" eaLnBrk="0" hangingPunct="0"/>
            <a:endParaRPr lang="en-US"/>
          </a:p>
        </p:txBody>
      </p:sp>
      <p:sp>
        <p:nvSpPr>
          <p:cNvPr id="40967" name="Text Box 7"/>
          <p:cNvSpPr txBox="1">
            <a:spLocks noChangeArrowheads="1"/>
          </p:cNvSpPr>
          <p:nvPr/>
        </p:nvSpPr>
        <p:spPr bwMode="auto">
          <a:xfrm>
            <a:off x="4162425" y="4438650"/>
            <a:ext cx="169863" cy="457200"/>
          </a:xfrm>
          <a:prstGeom prst="rect">
            <a:avLst/>
          </a:prstGeom>
          <a:noFill/>
          <a:ln w="9525">
            <a:noFill/>
            <a:miter lim="800000"/>
            <a:headEnd/>
            <a:tailEnd/>
          </a:ln>
          <a:effectLst/>
        </p:spPr>
        <p:txBody>
          <a:bodyPr wrap="none">
            <a:spAutoFit/>
          </a:bodyPr>
          <a:lstStyle/>
          <a:p>
            <a:pPr algn="l" eaLnBrk="0" hangingPunct="0"/>
            <a:endParaRPr lang="en-US"/>
          </a:p>
        </p:txBody>
      </p:sp>
      <p:pic>
        <p:nvPicPr>
          <p:cNvPr id="40968" name="Picture 8" descr="anthur013"/>
          <p:cNvPicPr>
            <a:picLocks noChangeAspect="1" noChangeArrowheads="1"/>
          </p:cNvPicPr>
          <p:nvPr/>
        </p:nvPicPr>
        <p:blipFill>
          <a:blip r:embed="rId3" cstate="print">
            <a:lum bright="12000"/>
          </a:blip>
          <a:srcRect/>
          <a:stretch>
            <a:fillRect/>
          </a:stretch>
        </p:blipFill>
        <p:spPr bwMode="auto">
          <a:xfrm>
            <a:off x="2411760" y="1196752"/>
            <a:ext cx="2448272" cy="2172100"/>
          </a:xfrm>
          <a:prstGeom prst="rect">
            <a:avLst/>
          </a:prstGeom>
          <a:noFill/>
        </p:spPr>
      </p:pic>
      <p:pic>
        <p:nvPicPr>
          <p:cNvPr id="40969" name="Picture 9" descr="peppr"/>
          <p:cNvPicPr>
            <a:picLocks noChangeAspect="1" noChangeArrowheads="1"/>
          </p:cNvPicPr>
          <p:nvPr/>
        </p:nvPicPr>
        <p:blipFill>
          <a:blip r:embed="rId4" cstate="print">
            <a:lum bright="6000"/>
          </a:blip>
          <a:srcRect/>
          <a:stretch>
            <a:fillRect/>
          </a:stretch>
        </p:blipFill>
        <p:spPr bwMode="auto">
          <a:xfrm>
            <a:off x="570390" y="1268760"/>
            <a:ext cx="1709149" cy="4147660"/>
          </a:xfrm>
          <a:prstGeom prst="rect">
            <a:avLst/>
          </a:prstGeom>
          <a:noFill/>
        </p:spPr>
      </p:pic>
      <p:pic>
        <p:nvPicPr>
          <p:cNvPr id="40970" name="Picture 10" descr="vanila"/>
          <p:cNvPicPr>
            <a:picLocks noChangeAspect="1" noChangeArrowheads="1"/>
          </p:cNvPicPr>
          <p:nvPr/>
        </p:nvPicPr>
        <p:blipFill>
          <a:blip r:embed="rId5" cstate="print">
            <a:lum bright="12000"/>
          </a:blip>
          <a:srcRect/>
          <a:stretch>
            <a:fillRect/>
          </a:stretch>
        </p:blipFill>
        <p:spPr bwMode="auto">
          <a:xfrm>
            <a:off x="2411760" y="3717032"/>
            <a:ext cx="3216358" cy="1727676"/>
          </a:xfrm>
          <a:prstGeom prst="rect">
            <a:avLst/>
          </a:prstGeom>
          <a:noFill/>
        </p:spPr>
      </p:pic>
      <p:sp>
        <p:nvSpPr>
          <p:cNvPr id="40971" name="Text Box 11"/>
          <p:cNvSpPr txBox="1">
            <a:spLocks noChangeArrowheads="1"/>
          </p:cNvSpPr>
          <p:nvPr/>
        </p:nvSpPr>
        <p:spPr bwMode="auto">
          <a:xfrm>
            <a:off x="827584" y="5517232"/>
            <a:ext cx="1003300" cy="396875"/>
          </a:xfrm>
          <a:prstGeom prst="rect">
            <a:avLst/>
          </a:prstGeom>
          <a:noFill/>
          <a:ln w="9525">
            <a:noFill/>
            <a:miter lim="800000"/>
            <a:headEnd/>
            <a:tailEnd/>
          </a:ln>
          <a:effectLst/>
        </p:spPr>
        <p:txBody>
          <a:bodyPr wrap="none">
            <a:spAutoFit/>
          </a:bodyPr>
          <a:lstStyle/>
          <a:p>
            <a:pPr algn="l"/>
            <a:r>
              <a:rPr lang="en-US" sz="2000" dirty="0">
                <a:solidFill>
                  <a:srgbClr val="C00000"/>
                </a:solidFill>
                <a:latin typeface="Arial" charset="0"/>
              </a:rPr>
              <a:t>Pepper</a:t>
            </a:r>
          </a:p>
        </p:txBody>
      </p:sp>
      <p:sp>
        <p:nvSpPr>
          <p:cNvPr id="40972" name="Text Box 12"/>
          <p:cNvSpPr txBox="1">
            <a:spLocks noChangeArrowheads="1"/>
          </p:cNvSpPr>
          <p:nvPr/>
        </p:nvSpPr>
        <p:spPr bwMode="auto">
          <a:xfrm>
            <a:off x="4932040" y="1844824"/>
            <a:ext cx="1268296" cy="400110"/>
          </a:xfrm>
          <a:prstGeom prst="rect">
            <a:avLst/>
          </a:prstGeom>
          <a:noFill/>
          <a:ln w="9525">
            <a:noFill/>
            <a:miter lim="800000"/>
            <a:headEnd/>
            <a:tailEnd/>
          </a:ln>
          <a:effectLst/>
        </p:spPr>
        <p:txBody>
          <a:bodyPr wrap="none">
            <a:spAutoFit/>
          </a:bodyPr>
          <a:lstStyle/>
          <a:p>
            <a:pPr algn="l"/>
            <a:r>
              <a:rPr lang="en-ZA" sz="2000" dirty="0" err="1" smtClean="0">
                <a:solidFill>
                  <a:srgbClr val="C00000"/>
                </a:solidFill>
                <a:latin typeface="Arial" charset="0"/>
              </a:rPr>
              <a:t>Anthirium</a:t>
            </a:r>
            <a:endParaRPr lang="en-ZA" sz="2000" dirty="0">
              <a:solidFill>
                <a:srgbClr val="C00000"/>
              </a:solidFill>
              <a:latin typeface="Arial" charset="0"/>
            </a:endParaRPr>
          </a:p>
        </p:txBody>
      </p:sp>
      <p:sp>
        <p:nvSpPr>
          <p:cNvPr id="40973" name="Text Box 13"/>
          <p:cNvSpPr txBox="1">
            <a:spLocks noChangeArrowheads="1"/>
          </p:cNvSpPr>
          <p:nvPr/>
        </p:nvSpPr>
        <p:spPr bwMode="auto">
          <a:xfrm>
            <a:off x="3491880" y="5589240"/>
            <a:ext cx="949325" cy="396875"/>
          </a:xfrm>
          <a:prstGeom prst="rect">
            <a:avLst/>
          </a:prstGeom>
          <a:noFill/>
          <a:ln w="9525">
            <a:noFill/>
            <a:miter lim="800000"/>
            <a:headEnd/>
            <a:tailEnd/>
          </a:ln>
          <a:effectLst/>
        </p:spPr>
        <p:txBody>
          <a:bodyPr wrap="none">
            <a:spAutoFit/>
          </a:bodyPr>
          <a:lstStyle/>
          <a:p>
            <a:pPr algn="l"/>
            <a:r>
              <a:rPr lang="en-US" sz="2000" dirty="0">
                <a:solidFill>
                  <a:srgbClr val="C00000"/>
                </a:solidFill>
                <a:latin typeface="Arial" charset="0"/>
              </a:rPr>
              <a:t>Vanilla</a:t>
            </a:r>
          </a:p>
        </p:txBody>
      </p:sp>
      <p:sp>
        <p:nvSpPr>
          <p:cNvPr id="40974" name="Text Box 14"/>
          <p:cNvSpPr txBox="1">
            <a:spLocks noChangeArrowheads="1"/>
          </p:cNvSpPr>
          <p:nvPr/>
        </p:nvSpPr>
        <p:spPr bwMode="auto">
          <a:xfrm>
            <a:off x="1187624" y="620688"/>
            <a:ext cx="5760640" cy="400110"/>
          </a:xfrm>
          <a:prstGeom prst="rect">
            <a:avLst/>
          </a:prstGeom>
          <a:noFill/>
          <a:ln w="9525">
            <a:noFill/>
            <a:miter lim="800000"/>
            <a:headEnd/>
            <a:tailEnd/>
          </a:ln>
          <a:effectLst/>
        </p:spPr>
        <p:txBody>
          <a:bodyPr wrap="square">
            <a:spAutoFit/>
          </a:bodyPr>
          <a:lstStyle/>
          <a:p>
            <a:pPr algn="ctr">
              <a:spcBef>
                <a:spcPct val="50000"/>
              </a:spcBef>
            </a:pPr>
            <a:r>
              <a:rPr lang="en-US" sz="2000" b="1" dirty="0" smtClean="0">
                <a:solidFill>
                  <a:srgbClr val="FF0000"/>
                </a:solidFill>
                <a:latin typeface="Arial" charset="0"/>
              </a:rPr>
              <a:t>Coir </a:t>
            </a:r>
            <a:r>
              <a:rPr lang="en-US" sz="2000" b="1" dirty="0" smtClean="0">
                <a:solidFill>
                  <a:srgbClr val="FF0000"/>
                </a:solidFill>
                <a:latin typeface="Arial" charset="0"/>
              </a:rPr>
              <a:t>Peat &amp; Chips in </a:t>
            </a:r>
            <a:r>
              <a:rPr lang="en-US" sz="2000" b="1" dirty="0" err="1" smtClean="0">
                <a:solidFill>
                  <a:srgbClr val="FF0000"/>
                </a:solidFill>
                <a:latin typeface="Arial" charset="0"/>
              </a:rPr>
              <a:t>Agri-Horti</a:t>
            </a:r>
            <a:r>
              <a:rPr lang="en-US" sz="2000" b="1" dirty="0" smtClean="0">
                <a:solidFill>
                  <a:srgbClr val="FF0000"/>
                </a:solidFill>
                <a:latin typeface="Arial" charset="0"/>
              </a:rPr>
              <a:t> Culture</a:t>
            </a:r>
            <a:endParaRPr lang="en-US" sz="2000" b="1" dirty="0">
              <a:solidFill>
                <a:srgbClr val="FF0000"/>
              </a:solidFill>
              <a:latin typeface="Arial" charset="0"/>
            </a:endParaRPr>
          </a:p>
        </p:txBody>
      </p:sp>
      <p:pic>
        <p:nvPicPr>
          <p:cNvPr id="15" name="Picture 4" descr="tomato"/>
          <p:cNvPicPr>
            <a:picLocks noChangeAspect="1" noChangeArrowheads="1"/>
          </p:cNvPicPr>
          <p:nvPr/>
        </p:nvPicPr>
        <p:blipFill>
          <a:blip r:embed="rId6" cstate="print"/>
          <a:srcRect/>
          <a:stretch>
            <a:fillRect/>
          </a:stretch>
        </p:blipFill>
        <p:spPr bwMode="auto">
          <a:xfrm>
            <a:off x="5940151" y="2420888"/>
            <a:ext cx="2593909" cy="1728192"/>
          </a:xfrm>
          <a:prstGeom prst="rect">
            <a:avLst/>
          </a:prstGeom>
          <a:noFill/>
        </p:spPr>
      </p:pic>
      <p:sp>
        <p:nvSpPr>
          <p:cNvPr id="16" name="Text Box 12"/>
          <p:cNvSpPr txBox="1">
            <a:spLocks noChangeArrowheads="1"/>
          </p:cNvSpPr>
          <p:nvPr/>
        </p:nvSpPr>
        <p:spPr bwMode="auto">
          <a:xfrm>
            <a:off x="6588224" y="4293096"/>
            <a:ext cx="1295996" cy="400110"/>
          </a:xfrm>
          <a:prstGeom prst="rect">
            <a:avLst/>
          </a:prstGeom>
          <a:noFill/>
          <a:ln w="9525">
            <a:noFill/>
            <a:miter lim="800000"/>
            <a:headEnd/>
            <a:tailEnd/>
          </a:ln>
          <a:effectLst/>
        </p:spPr>
        <p:txBody>
          <a:bodyPr wrap="none">
            <a:spAutoFit/>
          </a:bodyPr>
          <a:lstStyle/>
          <a:p>
            <a:pPr algn="l"/>
            <a:r>
              <a:rPr lang="en-ZA" sz="2000" dirty="0" smtClean="0">
                <a:solidFill>
                  <a:srgbClr val="C00000"/>
                </a:solidFill>
                <a:latin typeface="Arial" charset="0"/>
              </a:rPr>
              <a:t>Tomatoes</a:t>
            </a:r>
            <a:endParaRPr lang="en-ZA" sz="2000" dirty="0">
              <a:solidFill>
                <a:srgbClr val="C00000"/>
              </a:solidFill>
              <a:latin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2" name="Text Box 8"/>
          <p:cNvSpPr txBox="1">
            <a:spLocks noChangeArrowheads="1"/>
          </p:cNvSpPr>
          <p:nvPr/>
        </p:nvSpPr>
        <p:spPr bwMode="auto">
          <a:xfrm>
            <a:off x="2627784" y="0"/>
            <a:ext cx="4156074" cy="584775"/>
          </a:xfrm>
          <a:prstGeom prst="rect">
            <a:avLst/>
          </a:prstGeom>
          <a:noFill/>
          <a:ln w="9525">
            <a:noFill/>
            <a:miter lim="800000"/>
            <a:headEnd/>
            <a:tailEnd/>
          </a:ln>
          <a:effectLst/>
        </p:spPr>
        <p:txBody>
          <a:bodyPr wrap="none">
            <a:spAutoFit/>
          </a:bodyPr>
          <a:lstStyle/>
          <a:p>
            <a:pPr eaLnBrk="0" hangingPunct="0">
              <a:spcBef>
                <a:spcPts val="500"/>
              </a:spcBef>
              <a:spcAft>
                <a:spcPts val="500"/>
              </a:spcAft>
            </a:pPr>
            <a:r>
              <a:rPr lang="en-US" sz="3200" b="1" dirty="0">
                <a:solidFill>
                  <a:schemeClr val="accent1"/>
                </a:solidFill>
                <a:latin typeface="Arial" pitchFamily="34" charset="0"/>
                <a:cs typeface="Arial" pitchFamily="34" charset="0"/>
              </a:rPr>
              <a:t>Coir Garden </a:t>
            </a:r>
            <a:r>
              <a:rPr lang="en-US" sz="3200" b="1" dirty="0" smtClean="0">
                <a:solidFill>
                  <a:schemeClr val="accent1"/>
                </a:solidFill>
                <a:latin typeface="Arial" pitchFamily="34" charset="0"/>
                <a:cs typeface="Arial" pitchFamily="34" charset="0"/>
              </a:rPr>
              <a:t>Articles</a:t>
            </a:r>
            <a:endParaRPr lang="en-US" sz="3200" b="1" dirty="0">
              <a:solidFill>
                <a:schemeClr val="accent1"/>
              </a:solidFill>
              <a:latin typeface="Arial" pitchFamily="34" charset="0"/>
              <a:cs typeface="Arial" pitchFamily="34" charset="0"/>
            </a:endParaRPr>
          </a:p>
        </p:txBody>
      </p:sp>
      <p:pic>
        <p:nvPicPr>
          <p:cNvPr id="87042" name="Picture 2" descr="Coir Fibre Plant Pot"/>
          <p:cNvPicPr>
            <a:picLocks noChangeAspect="1" noChangeArrowheads="1"/>
          </p:cNvPicPr>
          <p:nvPr/>
        </p:nvPicPr>
        <p:blipFill>
          <a:blip r:embed="rId2" cstate="print"/>
          <a:srcRect/>
          <a:stretch>
            <a:fillRect/>
          </a:stretch>
        </p:blipFill>
        <p:spPr bwMode="auto">
          <a:xfrm>
            <a:off x="1475656" y="836712"/>
            <a:ext cx="1440160" cy="1666980"/>
          </a:xfrm>
          <a:prstGeom prst="rect">
            <a:avLst/>
          </a:prstGeom>
          <a:noFill/>
          <a:ln w="9525">
            <a:noFill/>
            <a:miter lim="800000"/>
            <a:headEnd/>
            <a:tailEnd/>
          </a:ln>
        </p:spPr>
      </p:pic>
      <p:pic>
        <p:nvPicPr>
          <p:cNvPr id="87043" name="Picture 3" descr="Coir Fibre Plant Basket"/>
          <p:cNvPicPr>
            <a:picLocks noChangeAspect="1" noChangeArrowheads="1"/>
          </p:cNvPicPr>
          <p:nvPr/>
        </p:nvPicPr>
        <p:blipFill>
          <a:blip r:embed="rId3" cstate="print"/>
          <a:srcRect/>
          <a:stretch>
            <a:fillRect/>
          </a:stretch>
        </p:blipFill>
        <p:spPr bwMode="auto">
          <a:xfrm>
            <a:off x="5940152" y="1124744"/>
            <a:ext cx="1953111" cy="1421135"/>
          </a:xfrm>
          <a:prstGeom prst="rect">
            <a:avLst/>
          </a:prstGeom>
          <a:noFill/>
          <a:ln w="9525">
            <a:noFill/>
            <a:miter lim="800000"/>
            <a:headEnd/>
            <a:tailEnd/>
          </a:ln>
        </p:spPr>
      </p:pic>
      <p:grpSp>
        <p:nvGrpSpPr>
          <p:cNvPr id="2" name="Group 11"/>
          <p:cNvGrpSpPr/>
          <p:nvPr/>
        </p:nvGrpSpPr>
        <p:grpSpPr>
          <a:xfrm>
            <a:off x="3203848" y="620688"/>
            <a:ext cx="2520280" cy="1944216"/>
            <a:chOff x="2643174" y="2786058"/>
            <a:chExt cx="3786214" cy="2786082"/>
          </a:xfrm>
        </p:grpSpPr>
        <p:sp>
          <p:nvSpPr>
            <p:cNvPr id="13" name="Rectangle 12"/>
            <p:cNvSpPr/>
            <p:nvPr/>
          </p:nvSpPr>
          <p:spPr>
            <a:xfrm>
              <a:off x="2643174" y="2786058"/>
              <a:ext cx="3786214" cy="27860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pic>
          <p:nvPicPr>
            <p:cNvPr id="14" name="Picture 30" descr="coir pots_2 (2)"/>
            <p:cNvPicPr>
              <a:picLocks noChangeAspect="1" noChangeArrowheads="1"/>
            </p:cNvPicPr>
            <p:nvPr/>
          </p:nvPicPr>
          <p:blipFill>
            <a:blip r:embed="rId4" cstate="print"/>
            <a:srcRect/>
            <a:stretch>
              <a:fillRect/>
            </a:stretch>
          </p:blipFill>
          <p:spPr bwMode="auto">
            <a:xfrm>
              <a:off x="2714612" y="2857496"/>
              <a:ext cx="3670300" cy="2628900"/>
            </a:xfrm>
            <a:prstGeom prst="rect">
              <a:avLst/>
            </a:prstGeom>
            <a:noFill/>
          </p:spPr>
        </p:pic>
      </p:grpSp>
      <p:graphicFrame>
        <p:nvGraphicFramePr>
          <p:cNvPr id="15" name="Group 260"/>
          <p:cNvGraphicFramePr>
            <a:graphicFrameLocks noGrp="1"/>
          </p:cNvGraphicFramePr>
          <p:nvPr/>
        </p:nvGraphicFramePr>
        <p:xfrm>
          <a:off x="539552" y="3501008"/>
          <a:ext cx="3744416" cy="1828800"/>
        </p:xfrm>
        <a:graphic>
          <a:graphicData uri="http://schemas.openxmlformats.org/drawingml/2006/table">
            <a:tbl>
              <a:tblPr/>
              <a:tblGrid>
                <a:gridCol w="2482269"/>
                <a:gridCol w="1262147"/>
              </a:tblGrid>
              <a:tr h="2916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996633"/>
                          </a:solidFill>
                          <a:effectLst/>
                          <a:latin typeface="Calibri" pitchFamily="34" charset="0"/>
                          <a:cs typeface="Arial" charset="0"/>
                        </a:rPr>
                        <a:t>Water </a:t>
                      </a:r>
                      <a:r>
                        <a:rPr kumimoji="0" lang="en-GB" sz="1400" b="1" i="0" u="none" strike="noStrike" cap="none" normalizeH="0" baseline="0" dirty="0" err="1" smtClean="0">
                          <a:ln>
                            <a:noFill/>
                          </a:ln>
                          <a:solidFill>
                            <a:srgbClr val="996633"/>
                          </a:solidFill>
                          <a:effectLst/>
                          <a:latin typeface="Calibri" pitchFamily="34" charset="0"/>
                          <a:cs typeface="Arial" charset="0"/>
                        </a:rPr>
                        <a:t>solubles</a:t>
                      </a:r>
                      <a:r>
                        <a:rPr kumimoji="0" lang="en-GB" sz="1400" b="1" i="0" u="none" strike="noStrike" cap="none" normalizeH="0" baseline="0" dirty="0" smtClean="0">
                          <a:ln>
                            <a:noFill/>
                          </a:ln>
                          <a:solidFill>
                            <a:srgbClr val="996633"/>
                          </a:solidFill>
                          <a:effectLst/>
                          <a:latin typeface="Calibri" pitchFamily="34" charset="0"/>
                          <a:cs typeface="Arial" charset="0"/>
                        </a:rPr>
                        <a:t> </a:t>
                      </a:r>
                      <a:endParaRPr kumimoji="0" lang="en-GB" sz="2400" b="1" i="0" u="none" strike="noStrike" cap="none" normalizeH="0" baseline="0" dirty="0" smtClean="0">
                        <a:ln>
                          <a:noFill/>
                        </a:ln>
                        <a:solidFill>
                          <a:srgbClr val="996633"/>
                        </a:solidFill>
                        <a:effectLst/>
                        <a:latin typeface="Calibri" pitchFamily="34" charset="0"/>
                        <a:cs typeface="Arial" charset="0"/>
                      </a:endParaRPr>
                    </a:p>
                  </a:txBody>
                  <a:tcPr anchor="ctr" horzOverflow="overflow">
                    <a:lnL cap="flat">
                      <a:noFill/>
                    </a:lnL>
                    <a:lnR>
                      <a:noFill/>
                    </a:lnR>
                    <a:lnT cap="fla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996633"/>
                          </a:solidFill>
                          <a:effectLst/>
                          <a:latin typeface="Calibri" pitchFamily="34" charset="0"/>
                          <a:cs typeface="Arial" charset="0"/>
                        </a:rPr>
                        <a:t>5.25% </a:t>
                      </a:r>
                      <a:endParaRPr kumimoji="0" lang="en-GB" sz="2400" b="1" i="0" u="none" strike="noStrike" cap="none" normalizeH="0" baseline="0" dirty="0" smtClean="0">
                        <a:ln>
                          <a:noFill/>
                        </a:ln>
                        <a:solidFill>
                          <a:srgbClr val="996633"/>
                        </a:solidFill>
                        <a:effectLst/>
                        <a:latin typeface="Calibri" pitchFamily="34" charset="0"/>
                        <a:cs typeface="Arial" charset="0"/>
                      </a:endParaRPr>
                    </a:p>
                  </a:txBody>
                  <a:tcPr anchor="ctr" horzOverflow="overflow">
                    <a:lnL>
                      <a:noFill/>
                    </a:lnL>
                    <a:lnR cap="flat">
                      <a:noFill/>
                    </a:lnR>
                    <a:lnT cap="flat">
                      <a:noFill/>
                    </a:lnT>
                    <a:lnB>
                      <a:noFill/>
                    </a:lnB>
                    <a:lnTlToBr>
                      <a:noFill/>
                    </a:lnTlToBr>
                    <a:lnBlToTr>
                      <a:noFill/>
                    </a:lnBlToTr>
                    <a:solidFill>
                      <a:srgbClr val="FFFFFF"/>
                    </a:solidFill>
                  </a:tcPr>
                </a:tc>
              </a:tr>
              <a:tr h="2916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996633"/>
                          </a:solidFill>
                          <a:effectLst/>
                          <a:latin typeface="Calibri" pitchFamily="34" charset="0"/>
                          <a:cs typeface="Arial" charset="0"/>
                        </a:rPr>
                        <a:t>Pectin &amp; related compounds </a:t>
                      </a:r>
                      <a:endParaRPr kumimoji="0" lang="en-GB" sz="2400" b="1" i="0" u="none" strike="noStrike" cap="none" normalizeH="0" baseline="0" dirty="0" smtClean="0">
                        <a:ln>
                          <a:noFill/>
                        </a:ln>
                        <a:solidFill>
                          <a:srgbClr val="996633"/>
                        </a:solidFill>
                        <a:effectLst/>
                        <a:latin typeface="Calibri" pitchFamily="34" charset="0"/>
                        <a:cs typeface="Arial" charset="0"/>
                      </a:endParaRPr>
                    </a:p>
                  </a:txBody>
                  <a:tcPr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996633"/>
                          </a:solidFill>
                          <a:effectLst/>
                          <a:latin typeface="Calibri" pitchFamily="34" charset="0"/>
                          <a:cs typeface="Arial" charset="0"/>
                        </a:rPr>
                        <a:t>3.30% </a:t>
                      </a:r>
                      <a:endParaRPr kumimoji="0" lang="en-GB" sz="2400" b="1" i="0" u="none" strike="noStrike" cap="none" normalizeH="0" baseline="0" dirty="0" smtClean="0">
                        <a:ln>
                          <a:noFill/>
                        </a:ln>
                        <a:solidFill>
                          <a:srgbClr val="996633"/>
                        </a:solidFill>
                        <a:effectLst/>
                        <a:latin typeface="Calibri" pitchFamily="34" charset="0"/>
                        <a:cs typeface="Arial" charset="0"/>
                      </a:endParaRPr>
                    </a:p>
                  </a:txBody>
                  <a:tcPr anchor="ctr" horzOverflow="overflow">
                    <a:lnL>
                      <a:noFill/>
                    </a:lnL>
                    <a:lnR cap="flat">
                      <a:noFill/>
                    </a:lnR>
                    <a:lnT>
                      <a:noFill/>
                    </a:lnT>
                    <a:lnB>
                      <a:noFill/>
                    </a:lnB>
                    <a:lnTlToBr>
                      <a:noFill/>
                    </a:lnTlToBr>
                    <a:lnBlToTr>
                      <a:noFill/>
                    </a:lnBlToTr>
                    <a:solidFill>
                      <a:srgbClr val="FFFFFF"/>
                    </a:solidFill>
                  </a:tcPr>
                </a:tc>
              </a:tr>
              <a:tr h="2916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996633"/>
                          </a:solidFill>
                          <a:effectLst/>
                          <a:latin typeface="Calibri" pitchFamily="34" charset="0"/>
                          <a:cs typeface="Arial" charset="0"/>
                        </a:rPr>
                        <a:t>Hemi-Cellulose </a:t>
                      </a:r>
                      <a:endParaRPr kumimoji="0" lang="en-GB" sz="2400" b="1" i="0" u="none" strike="noStrike" cap="none" normalizeH="0" baseline="0" dirty="0" smtClean="0">
                        <a:ln>
                          <a:noFill/>
                        </a:ln>
                        <a:solidFill>
                          <a:srgbClr val="996633"/>
                        </a:solidFill>
                        <a:effectLst/>
                        <a:latin typeface="Calibri" pitchFamily="34" charset="0"/>
                        <a:cs typeface="Arial" charset="0"/>
                      </a:endParaRPr>
                    </a:p>
                  </a:txBody>
                  <a:tcPr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996633"/>
                          </a:solidFill>
                          <a:effectLst/>
                          <a:latin typeface="Calibri" pitchFamily="34" charset="0"/>
                          <a:cs typeface="Arial" charset="0"/>
                        </a:rPr>
                        <a:t>0.25% </a:t>
                      </a:r>
                      <a:endParaRPr kumimoji="0" lang="en-GB" sz="2400" b="1" i="0" u="none" strike="noStrike" cap="none" normalizeH="0" baseline="0" dirty="0" smtClean="0">
                        <a:ln>
                          <a:noFill/>
                        </a:ln>
                        <a:solidFill>
                          <a:srgbClr val="996633"/>
                        </a:solidFill>
                        <a:effectLst/>
                        <a:latin typeface="Calibri" pitchFamily="34" charset="0"/>
                        <a:cs typeface="Arial" charset="0"/>
                      </a:endParaRPr>
                    </a:p>
                  </a:txBody>
                  <a:tcPr anchor="ctr" horzOverflow="overflow">
                    <a:lnL>
                      <a:noFill/>
                    </a:lnL>
                    <a:lnR cap="flat">
                      <a:noFill/>
                    </a:lnR>
                    <a:lnT>
                      <a:noFill/>
                    </a:lnT>
                    <a:lnB>
                      <a:noFill/>
                    </a:lnB>
                    <a:lnTlToBr>
                      <a:noFill/>
                    </a:lnTlToBr>
                    <a:lnBlToTr>
                      <a:noFill/>
                    </a:lnBlToTr>
                    <a:solidFill>
                      <a:srgbClr val="FFFFFF"/>
                    </a:solidFill>
                  </a:tcPr>
                </a:tc>
              </a:tr>
              <a:tr h="2916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996633"/>
                          </a:solidFill>
                          <a:effectLst/>
                          <a:latin typeface="Calibri" pitchFamily="34" charset="0"/>
                          <a:cs typeface="Arial" charset="0"/>
                        </a:rPr>
                        <a:t>Cellulose </a:t>
                      </a:r>
                      <a:endParaRPr kumimoji="0" lang="en-GB" sz="2400" b="1" i="0" u="none" strike="noStrike" cap="none" normalizeH="0" baseline="0" smtClean="0">
                        <a:ln>
                          <a:noFill/>
                        </a:ln>
                        <a:solidFill>
                          <a:srgbClr val="996633"/>
                        </a:solidFill>
                        <a:effectLst/>
                        <a:latin typeface="Calibri" pitchFamily="34" charset="0"/>
                        <a:cs typeface="Arial" charset="0"/>
                      </a:endParaRPr>
                    </a:p>
                  </a:txBody>
                  <a:tcPr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996633"/>
                          </a:solidFill>
                          <a:effectLst/>
                          <a:latin typeface="Calibri" pitchFamily="34" charset="0"/>
                          <a:cs typeface="Arial" charset="0"/>
                        </a:rPr>
                        <a:t>43.44% </a:t>
                      </a:r>
                      <a:endParaRPr kumimoji="0" lang="en-GB" sz="2400" b="1" i="0" u="none" strike="noStrike" cap="none" normalizeH="0" baseline="0" dirty="0" smtClean="0">
                        <a:ln>
                          <a:noFill/>
                        </a:ln>
                        <a:solidFill>
                          <a:srgbClr val="996633"/>
                        </a:solidFill>
                        <a:effectLst/>
                        <a:latin typeface="Calibri" pitchFamily="34" charset="0"/>
                        <a:cs typeface="Arial" charset="0"/>
                      </a:endParaRPr>
                    </a:p>
                  </a:txBody>
                  <a:tcPr anchor="ctr" horzOverflow="overflow">
                    <a:lnL>
                      <a:noFill/>
                    </a:lnL>
                    <a:lnR cap="flat">
                      <a:noFill/>
                    </a:lnR>
                    <a:lnT>
                      <a:noFill/>
                    </a:lnT>
                    <a:lnB>
                      <a:noFill/>
                    </a:lnB>
                    <a:lnTlToBr>
                      <a:noFill/>
                    </a:lnTlToBr>
                    <a:lnBlToTr>
                      <a:noFill/>
                    </a:lnBlToTr>
                    <a:solidFill>
                      <a:srgbClr val="FFFFFF"/>
                    </a:solidFill>
                  </a:tcPr>
                </a:tc>
              </a:tr>
              <a:tr h="2916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996633"/>
                          </a:solidFill>
                          <a:effectLst/>
                          <a:latin typeface="Calibri" pitchFamily="34" charset="0"/>
                          <a:cs typeface="Arial" charset="0"/>
                        </a:rPr>
                        <a:t>Lignin </a:t>
                      </a:r>
                      <a:endParaRPr kumimoji="0" lang="en-GB" sz="2400" b="1" i="0" u="none" strike="noStrike" cap="none" normalizeH="0" baseline="0" smtClean="0">
                        <a:ln>
                          <a:noFill/>
                        </a:ln>
                        <a:solidFill>
                          <a:srgbClr val="996633"/>
                        </a:solidFill>
                        <a:effectLst/>
                        <a:latin typeface="Calibri" pitchFamily="34" charset="0"/>
                        <a:cs typeface="Arial" charset="0"/>
                      </a:endParaRPr>
                    </a:p>
                  </a:txBody>
                  <a:tcPr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996633"/>
                          </a:solidFill>
                          <a:effectLst/>
                          <a:latin typeface="Calibri" pitchFamily="34" charset="0"/>
                          <a:cs typeface="Arial" charset="0"/>
                        </a:rPr>
                        <a:t>45.84% </a:t>
                      </a:r>
                      <a:endParaRPr kumimoji="0" lang="en-GB" sz="2400" b="1" i="0" u="none" strike="noStrike" cap="none" normalizeH="0" baseline="0" dirty="0" smtClean="0">
                        <a:ln>
                          <a:noFill/>
                        </a:ln>
                        <a:solidFill>
                          <a:srgbClr val="996633"/>
                        </a:solidFill>
                        <a:effectLst/>
                        <a:latin typeface="Calibri" pitchFamily="34" charset="0"/>
                        <a:cs typeface="Arial" charset="0"/>
                      </a:endParaRPr>
                    </a:p>
                  </a:txBody>
                  <a:tcPr anchor="ctr" horzOverflow="overflow">
                    <a:lnL>
                      <a:noFill/>
                    </a:lnL>
                    <a:lnR cap="flat">
                      <a:noFill/>
                    </a:lnR>
                    <a:lnT>
                      <a:noFill/>
                    </a:lnT>
                    <a:lnB>
                      <a:noFill/>
                    </a:lnB>
                    <a:lnTlToBr>
                      <a:noFill/>
                    </a:lnTlToBr>
                    <a:lnBlToTr>
                      <a:noFill/>
                    </a:lnBlToTr>
                    <a:solidFill>
                      <a:srgbClr val="FFFFFF"/>
                    </a:solidFill>
                  </a:tcPr>
                </a:tc>
              </a:tr>
              <a:tr h="2916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996633"/>
                          </a:solidFill>
                          <a:effectLst/>
                          <a:latin typeface="Calibri" pitchFamily="34" charset="0"/>
                          <a:cs typeface="Arial" charset="0"/>
                        </a:rPr>
                        <a:t>Ash </a:t>
                      </a:r>
                      <a:endParaRPr kumimoji="0" lang="en-GB" sz="2400" b="1" i="0" u="none" strike="noStrike" cap="none" normalizeH="0" baseline="0" smtClean="0">
                        <a:ln>
                          <a:noFill/>
                        </a:ln>
                        <a:solidFill>
                          <a:srgbClr val="996633"/>
                        </a:solidFill>
                        <a:effectLst/>
                        <a:latin typeface="Calibri" pitchFamily="34" charset="0"/>
                        <a:cs typeface="Arial" charset="0"/>
                      </a:endParaRPr>
                    </a:p>
                  </a:txBody>
                  <a:tcPr anchor="ctr" horzOverflow="overflow">
                    <a:lnL cap="flat">
                      <a:noFill/>
                    </a:lnL>
                    <a:lnR>
                      <a:noFill/>
                    </a:lnR>
                    <a:lnT>
                      <a:noFill/>
                    </a:lnT>
                    <a:lnB cap="flat">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996633"/>
                          </a:solidFill>
                          <a:effectLst/>
                          <a:latin typeface="Calibri" pitchFamily="34" charset="0"/>
                          <a:cs typeface="Arial" charset="0"/>
                        </a:rPr>
                        <a:t>2.22% </a:t>
                      </a:r>
                      <a:endParaRPr kumimoji="0" lang="en-GB" sz="2400" b="1" i="0" u="none" strike="noStrike" cap="none" normalizeH="0" baseline="0" dirty="0" smtClean="0">
                        <a:ln>
                          <a:noFill/>
                        </a:ln>
                        <a:solidFill>
                          <a:srgbClr val="996633"/>
                        </a:solidFill>
                        <a:effectLst/>
                        <a:latin typeface="Calibri" pitchFamily="34" charset="0"/>
                        <a:cs typeface="Arial" charset="0"/>
                      </a:endParaRPr>
                    </a:p>
                  </a:txBody>
                  <a:tcPr anchor="ctr" horzOverflow="overflow">
                    <a:lnL>
                      <a:noFill/>
                    </a:lnL>
                    <a:lnR cap="flat">
                      <a:noFill/>
                    </a:lnR>
                    <a:lnT>
                      <a:noFill/>
                    </a:lnT>
                    <a:lnB cap="flat">
                      <a:noFill/>
                    </a:lnB>
                    <a:lnTlToBr>
                      <a:noFill/>
                    </a:lnTlToBr>
                    <a:lnBlToTr>
                      <a:noFill/>
                    </a:lnBlToTr>
                    <a:solidFill>
                      <a:srgbClr val="FFFFFF"/>
                    </a:solidFill>
                  </a:tcPr>
                </a:tc>
              </a:tr>
            </a:tbl>
          </a:graphicData>
        </a:graphic>
      </p:graphicFrame>
      <p:sp>
        <p:nvSpPr>
          <p:cNvPr id="16" name="Rectangle 262"/>
          <p:cNvSpPr>
            <a:spLocks noChangeArrowheads="1"/>
          </p:cNvSpPr>
          <p:nvPr/>
        </p:nvSpPr>
        <p:spPr bwMode="auto">
          <a:xfrm>
            <a:off x="539552" y="2708920"/>
            <a:ext cx="3744416" cy="461665"/>
          </a:xfrm>
          <a:prstGeom prst="rect">
            <a:avLst/>
          </a:prstGeom>
          <a:noFill/>
          <a:ln w="9525" algn="ctr">
            <a:noFill/>
            <a:miter lim="800000"/>
            <a:headEnd/>
            <a:tailEnd/>
          </a:ln>
          <a:effectLst/>
        </p:spPr>
        <p:txBody>
          <a:bodyPr wrap="square">
            <a:spAutoFit/>
          </a:bodyPr>
          <a:lstStyle/>
          <a:p>
            <a:r>
              <a:rPr lang="en-GB" b="1" dirty="0">
                <a:solidFill>
                  <a:srgbClr val="663300"/>
                </a:solidFill>
                <a:latin typeface="Calibri" pitchFamily="34" charset="0"/>
              </a:rPr>
              <a:t>Chemical </a:t>
            </a:r>
            <a:r>
              <a:rPr lang="en-GB" b="1" dirty="0" smtClean="0">
                <a:solidFill>
                  <a:srgbClr val="663300"/>
                </a:solidFill>
                <a:latin typeface="Calibri" pitchFamily="34" charset="0"/>
              </a:rPr>
              <a:t>Properties</a:t>
            </a:r>
            <a:endParaRPr lang="en-GB" b="1" dirty="0">
              <a:solidFill>
                <a:srgbClr val="663300"/>
              </a:solidFill>
              <a:latin typeface="Calibri" pitchFamily="34" charset="0"/>
            </a:endParaRPr>
          </a:p>
        </p:txBody>
      </p:sp>
      <p:sp>
        <p:nvSpPr>
          <p:cNvPr id="17" name="Rectangle 262"/>
          <p:cNvSpPr>
            <a:spLocks noChangeArrowheads="1"/>
          </p:cNvSpPr>
          <p:nvPr/>
        </p:nvSpPr>
        <p:spPr bwMode="auto">
          <a:xfrm>
            <a:off x="4139952" y="2708920"/>
            <a:ext cx="3312368" cy="461665"/>
          </a:xfrm>
          <a:prstGeom prst="rect">
            <a:avLst/>
          </a:prstGeom>
          <a:noFill/>
          <a:ln w="9525" algn="ctr">
            <a:noFill/>
            <a:miter lim="800000"/>
            <a:headEnd/>
            <a:tailEnd/>
          </a:ln>
          <a:effectLst/>
        </p:spPr>
        <p:txBody>
          <a:bodyPr wrap="square">
            <a:spAutoFit/>
          </a:bodyPr>
          <a:lstStyle/>
          <a:p>
            <a:r>
              <a:rPr lang="en-GB" b="1" dirty="0" smtClean="0">
                <a:solidFill>
                  <a:srgbClr val="663300"/>
                </a:solidFill>
                <a:latin typeface="Calibri" pitchFamily="34" charset="0"/>
              </a:rPr>
              <a:t>Physical Properties</a:t>
            </a:r>
            <a:endParaRPr lang="en-GB" b="1" dirty="0">
              <a:solidFill>
                <a:srgbClr val="663300"/>
              </a:solidFill>
              <a:latin typeface="Calibri" pitchFamily="34" charset="0"/>
            </a:endParaRPr>
          </a:p>
        </p:txBody>
      </p:sp>
      <p:graphicFrame>
        <p:nvGraphicFramePr>
          <p:cNvPr id="18" name="Group 255"/>
          <p:cNvGraphicFramePr>
            <a:graphicFrameLocks noGrp="1"/>
          </p:cNvGraphicFramePr>
          <p:nvPr/>
        </p:nvGraphicFramePr>
        <p:xfrm>
          <a:off x="3995936" y="3140968"/>
          <a:ext cx="4608512" cy="2438400"/>
        </p:xfrm>
        <a:graphic>
          <a:graphicData uri="http://schemas.openxmlformats.org/drawingml/2006/table">
            <a:tbl>
              <a:tblPr/>
              <a:tblGrid>
                <a:gridCol w="1396946"/>
                <a:gridCol w="1507009"/>
                <a:gridCol w="1704557"/>
              </a:tblGrid>
              <a:tr h="2428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996633"/>
                          </a:solidFill>
                          <a:effectLst/>
                          <a:latin typeface="Calibri" pitchFamily="34" charset="0"/>
                          <a:cs typeface="Arial" charset="0"/>
                        </a:rPr>
                        <a:t>Ultimate length </a:t>
                      </a:r>
                      <a:endParaRPr kumimoji="0" lang="en-GB" sz="2400" b="1" i="0" u="none" strike="noStrike" cap="none" normalizeH="0" baseline="0" dirty="0" smtClean="0">
                        <a:ln>
                          <a:noFill/>
                        </a:ln>
                        <a:solidFill>
                          <a:srgbClr val="996633"/>
                        </a:solidFill>
                        <a:effectLst/>
                        <a:latin typeface="Calibri" pitchFamily="34" charset="0"/>
                        <a:cs typeface="Arial" charset="0"/>
                      </a:endParaRPr>
                    </a:p>
                  </a:txBody>
                  <a:tcPr anchor="ctr" horzOverflow="overflow">
                    <a:lnL cap="flat">
                      <a:noFill/>
                    </a:lnL>
                    <a:lnR>
                      <a:noFill/>
                    </a:lnR>
                    <a:lnT cap="flat">
                      <a:noFill/>
                    </a:lnT>
                    <a:lnB>
                      <a:noFill/>
                    </a:lnB>
                    <a:lnTlToBr>
                      <a:noFill/>
                    </a:lnTlToBr>
                    <a:lnBlToTr>
                      <a:noFill/>
                    </a:lnBlToTr>
                    <a:solidFill>
                      <a:srgbClr val="FFFFFF"/>
                    </a:solidFill>
                  </a:tcPr>
                </a:tc>
                <a:tc hMerge="1">
                  <a:txBody>
                    <a:bodyPr/>
                    <a:lstStyle/>
                    <a:p>
                      <a:endParaRPr lang="en-ZA"/>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996633"/>
                          </a:solidFill>
                          <a:effectLst/>
                          <a:latin typeface="Calibri" pitchFamily="34" charset="0"/>
                          <a:cs typeface="Arial" charset="0"/>
                        </a:rPr>
                        <a:t>0.6 mm </a:t>
                      </a:r>
                      <a:endParaRPr kumimoji="0" lang="en-GB" sz="2400" b="1" i="0" u="none" strike="noStrike" cap="none" normalizeH="0" baseline="0" smtClean="0">
                        <a:ln>
                          <a:noFill/>
                        </a:ln>
                        <a:solidFill>
                          <a:srgbClr val="996633"/>
                        </a:solidFill>
                        <a:effectLst/>
                        <a:latin typeface="Calibri" pitchFamily="34" charset="0"/>
                        <a:cs typeface="Arial" charset="0"/>
                      </a:endParaRPr>
                    </a:p>
                  </a:txBody>
                  <a:tcPr anchor="ctr" horzOverflow="overflow">
                    <a:lnL>
                      <a:noFill/>
                    </a:lnL>
                    <a:lnR cap="flat">
                      <a:noFill/>
                    </a:lnR>
                    <a:lnT cap="flat">
                      <a:noFill/>
                    </a:lnT>
                    <a:lnB>
                      <a:noFill/>
                    </a:lnB>
                    <a:lnTlToBr>
                      <a:noFill/>
                    </a:lnTlToBr>
                    <a:lnBlToTr>
                      <a:noFill/>
                    </a:lnBlToTr>
                    <a:solidFill>
                      <a:srgbClr val="FFFFFF"/>
                    </a:solidFill>
                  </a:tcPr>
                </a:tc>
              </a:tr>
              <a:tr h="27305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996633"/>
                          </a:solidFill>
                          <a:effectLst/>
                          <a:latin typeface="Calibri" pitchFamily="34" charset="0"/>
                          <a:cs typeface="Arial" charset="0"/>
                        </a:rPr>
                        <a:t>Diameter/width </a:t>
                      </a:r>
                      <a:endParaRPr kumimoji="0" lang="en-GB" sz="2400" b="1" i="0" u="none" strike="noStrike" cap="none" normalizeH="0" baseline="0" dirty="0" smtClean="0">
                        <a:ln>
                          <a:noFill/>
                        </a:ln>
                        <a:solidFill>
                          <a:srgbClr val="996633"/>
                        </a:solidFill>
                        <a:effectLst/>
                        <a:latin typeface="Calibri" pitchFamily="34" charset="0"/>
                        <a:cs typeface="Arial" charset="0"/>
                      </a:endParaRPr>
                    </a:p>
                  </a:txBody>
                  <a:tcPr anchor="ctr" horzOverflow="overflow">
                    <a:lnL cap="flat">
                      <a:noFill/>
                    </a:lnL>
                    <a:lnR>
                      <a:noFill/>
                    </a:lnR>
                    <a:lnT>
                      <a:noFill/>
                    </a:lnT>
                    <a:lnB>
                      <a:noFill/>
                    </a:lnB>
                    <a:lnTlToBr>
                      <a:noFill/>
                    </a:lnTlToBr>
                    <a:lnBlToTr>
                      <a:noFill/>
                    </a:lnBlToTr>
                    <a:solidFill>
                      <a:srgbClr val="FFFFFF"/>
                    </a:solidFill>
                  </a:tcPr>
                </a:tc>
                <a:tc hMerge="1">
                  <a:txBody>
                    <a:bodyPr/>
                    <a:lstStyle/>
                    <a:p>
                      <a:endParaRPr lang="en-ZA"/>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996633"/>
                          </a:solidFill>
                          <a:effectLst/>
                          <a:latin typeface="Calibri" pitchFamily="34" charset="0"/>
                          <a:cs typeface="Arial" charset="0"/>
                        </a:rPr>
                        <a:t>16 micron </a:t>
                      </a:r>
                      <a:endParaRPr kumimoji="0" lang="en-GB" sz="2400" b="1" i="0" u="none" strike="noStrike" cap="none" normalizeH="0" baseline="0" dirty="0" smtClean="0">
                        <a:ln>
                          <a:noFill/>
                        </a:ln>
                        <a:solidFill>
                          <a:srgbClr val="996633"/>
                        </a:solidFill>
                        <a:effectLst/>
                        <a:latin typeface="Calibri" pitchFamily="34" charset="0"/>
                        <a:cs typeface="Arial" charset="0"/>
                      </a:endParaRPr>
                    </a:p>
                  </a:txBody>
                  <a:tcPr anchor="ctr" horzOverflow="overflow">
                    <a:lnL>
                      <a:noFill/>
                    </a:lnL>
                    <a:lnR cap="flat">
                      <a:noFill/>
                    </a:lnR>
                    <a:lnT>
                      <a:noFill/>
                    </a:lnT>
                    <a:lnB>
                      <a:noFill/>
                    </a:lnB>
                    <a:lnTlToBr>
                      <a:noFill/>
                    </a:lnTlToBr>
                    <a:lnBlToTr>
                      <a:noFill/>
                    </a:lnBlToTr>
                    <a:solidFill>
                      <a:srgbClr val="FFFFFF"/>
                    </a:solidFill>
                  </a:tcPr>
                </a:tc>
              </a:tr>
              <a:tr h="24447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996633"/>
                          </a:solidFill>
                          <a:effectLst/>
                          <a:latin typeface="Calibri" pitchFamily="34" charset="0"/>
                          <a:cs typeface="Arial" charset="0"/>
                        </a:rPr>
                        <a:t>Single fibre </a:t>
                      </a:r>
                      <a:endParaRPr kumimoji="0" lang="en-GB" sz="2400" b="1" i="0" u="none" strike="noStrike" cap="none" normalizeH="0" baseline="0" dirty="0" smtClean="0">
                        <a:ln>
                          <a:noFill/>
                        </a:ln>
                        <a:solidFill>
                          <a:srgbClr val="996633"/>
                        </a:solidFill>
                        <a:effectLst/>
                        <a:latin typeface="Calibri" pitchFamily="34" charset="0"/>
                        <a:cs typeface="Arial" charset="0"/>
                      </a:endParaRPr>
                    </a:p>
                  </a:txBody>
                  <a:tcPr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996633"/>
                          </a:solidFill>
                          <a:effectLst/>
                          <a:latin typeface="Calibri" pitchFamily="34" charset="0"/>
                          <a:cs typeface="Arial" charset="0"/>
                        </a:rPr>
                        <a:t>Length </a:t>
                      </a:r>
                      <a:endParaRPr kumimoji="0" lang="en-GB" sz="2400" b="1" i="0" u="none" strike="noStrike" cap="none" normalizeH="0" baseline="0" dirty="0" smtClean="0">
                        <a:ln>
                          <a:noFill/>
                        </a:ln>
                        <a:solidFill>
                          <a:srgbClr val="996633"/>
                        </a:solidFill>
                        <a:effectLst/>
                        <a:latin typeface="Calibri" pitchFamily="34" charset="0"/>
                        <a:cs typeface="Arial"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996633"/>
                          </a:solidFill>
                          <a:effectLst/>
                          <a:latin typeface="Calibri" pitchFamily="34" charset="0"/>
                          <a:cs typeface="Arial" charset="0"/>
                        </a:rPr>
                        <a:t>6 to 8 inches </a:t>
                      </a:r>
                      <a:endParaRPr kumimoji="0" lang="en-GB" sz="2400" b="1" i="0" u="none" strike="noStrike" cap="none" normalizeH="0" baseline="0" smtClean="0">
                        <a:ln>
                          <a:noFill/>
                        </a:ln>
                        <a:solidFill>
                          <a:srgbClr val="996633"/>
                        </a:solidFill>
                        <a:effectLst/>
                        <a:latin typeface="Calibri" pitchFamily="34" charset="0"/>
                        <a:cs typeface="Arial" charset="0"/>
                      </a:endParaRPr>
                    </a:p>
                  </a:txBody>
                  <a:tcPr anchor="ctr" horzOverflow="overflow">
                    <a:lnL>
                      <a:noFill/>
                    </a:lnL>
                    <a:lnR cap="flat">
                      <a:noFill/>
                    </a:lnR>
                    <a:lnT>
                      <a:noFill/>
                    </a:lnT>
                    <a:lnB>
                      <a:noFill/>
                    </a:lnB>
                    <a:lnTlToBr>
                      <a:noFill/>
                    </a:lnTlToBr>
                    <a:lnBlToTr>
                      <a:noFill/>
                    </a:lnBlToTr>
                    <a:solidFill>
                      <a:srgbClr val="FFFFFF"/>
                    </a:solidFill>
                  </a:tcPr>
                </a:tc>
              </a:tr>
              <a:tr h="242888">
                <a:tc vMerge="1">
                  <a:txBody>
                    <a:bodyPr/>
                    <a:lstStyle/>
                    <a:p>
                      <a:endParaRPr lang="en-ZA"/>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996633"/>
                          </a:solidFill>
                          <a:effectLst/>
                          <a:latin typeface="Calibri" pitchFamily="34" charset="0"/>
                          <a:cs typeface="Arial" charset="0"/>
                        </a:rPr>
                        <a:t>Density </a:t>
                      </a:r>
                      <a:endParaRPr kumimoji="0" lang="en-GB" sz="2400" b="1" i="0" u="none" strike="noStrike" cap="none" normalizeH="0" baseline="0" dirty="0" smtClean="0">
                        <a:ln>
                          <a:noFill/>
                        </a:ln>
                        <a:solidFill>
                          <a:srgbClr val="996633"/>
                        </a:solidFill>
                        <a:effectLst/>
                        <a:latin typeface="Calibri" pitchFamily="34" charset="0"/>
                        <a:cs typeface="Arial"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996633"/>
                          </a:solidFill>
                          <a:effectLst/>
                          <a:latin typeface="Calibri" pitchFamily="34" charset="0"/>
                          <a:cs typeface="Arial" charset="0"/>
                        </a:rPr>
                        <a:t>1.4 g/cc </a:t>
                      </a:r>
                      <a:endParaRPr kumimoji="0" lang="en-GB" sz="2400" b="1" i="0" u="none" strike="noStrike" cap="none" normalizeH="0" baseline="0" smtClean="0">
                        <a:ln>
                          <a:noFill/>
                        </a:ln>
                        <a:solidFill>
                          <a:srgbClr val="996633"/>
                        </a:solidFill>
                        <a:effectLst/>
                        <a:latin typeface="Calibri" pitchFamily="34" charset="0"/>
                        <a:cs typeface="Arial" charset="0"/>
                      </a:endParaRPr>
                    </a:p>
                  </a:txBody>
                  <a:tcPr anchor="ctr" horzOverflow="overflow">
                    <a:lnL>
                      <a:noFill/>
                    </a:lnL>
                    <a:lnR cap="flat">
                      <a:noFill/>
                    </a:lnR>
                    <a:lnT>
                      <a:noFill/>
                    </a:lnT>
                    <a:lnB>
                      <a:noFill/>
                    </a:lnB>
                    <a:lnTlToBr>
                      <a:noFill/>
                    </a:lnTlToBr>
                    <a:lnBlToTr>
                      <a:noFill/>
                    </a:lnBlToTr>
                    <a:solidFill>
                      <a:srgbClr val="FFFFFF"/>
                    </a:solidFill>
                  </a:tcPr>
                </a:tc>
              </a:tr>
              <a:tr h="241300">
                <a:tc vMerge="1">
                  <a:txBody>
                    <a:bodyPr/>
                    <a:lstStyle/>
                    <a:p>
                      <a:endParaRPr lang="en-ZA"/>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996633"/>
                          </a:solidFill>
                          <a:effectLst/>
                          <a:latin typeface="Calibri" pitchFamily="34" charset="0"/>
                          <a:cs typeface="Arial" charset="0"/>
                        </a:rPr>
                        <a:t>Tenacity </a:t>
                      </a:r>
                      <a:endParaRPr kumimoji="0" lang="en-GB" sz="2400" b="1" i="0" u="none" strike="noStrike" cap="none" normalizeH="0" baseline="0" smtClean="0">
                        <a:ln>
                          <a:noFill/>
                        </a:ln>
                        <a:solidFill>
                          <a:srgbClr val="996633"/>
                        </a:solidFill>
                        <a:effectLst/>
                        <a:latin typeface="Calibri" pitchFamily="34" charset="0"/>
                        <a:cs typeface="Arial"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996633"/>
                          </a:solidFill>
                          <a:effectLst/>
                          <a:latin typeface="Calibri" pitchFamily="34" charset="0"/>
                          <a:cs typeface="Arial" charset="0"/>
                        </a:rPr>
                        <a:t>10 g/ tex </a:t>
                      </a:r>
                      <a:endParaRPr kumimoji="0" lang="en-GB" sz="2400" b="1" i="0" u="none" strike="noStrike" cap="none" normalizeH="0" baseline="0" smtClean="0">
                        <a:ln>
                          <a:noFill/>
                        </a:ln>
                        <a:solidFill>
                          <a:srgbClr val="996633"/>
                        </a:solidFill>
                        <a:effectLst/>
                        <a:latin typeface="Calibri" pitchFamily="34" charset="0"/>
                        <a:cs typeface="Arial" charset="0"/>
                      </a:endParaRPr>
                    </a:p>
                  </a:txBody>
                  <a:tcPr anchor="ctr" horzOverflow="overflow">
                    <a:lnL>
                      <a:noFill/>
                    </a:lnL>
                    <a:lnR cap="flat">
                      <a:noFill/>
                    </a:lnR>
                    <a:lnT>
                      <a:noFill/>
                    </a:lnT>
                    <a:lnB>
                      <a:noFill/>
                    </a:lnB>
                    <a:lnTlToBr>
                      <a:noFill/>
                    </a:lnTlToBr>
                    <a:lnBlToTr>
                      <a:noFill/>
                    </a:lnBlToTr>
                    <a:solidFill>
                      <a:srgbClr val="FFFFFF"/>
                    </a:solidFill>
                  </a:tcPr>
                </a:tc>
              </a:tr>
              <a:tr h="2444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996633"/>
                          </a:solidFill>
                          <a:effectLst/>
                          <a:latin typeface="Calibri" pitchFamily="34" charset="0"/>
                          <a:cs typeface="Arial" charset="0"/>
                        </a:rPr>
                        <a:t>Breaking Elongation </a:t>
                      </a:r>
                      <a:endParaRPr kumimoji="0" lang="en-GB" sz="2400" b="1" i="0" u="none" strike="noStrike" cap="none" normalizeH="0" baseline="0" dirty="0" smtClean="0">
                        <a:ln>
                          <a:noFill/>
                        </a:ln>
                        <a:solidFill>
                          <a:srgbClr val="996633"/>
                        </a:solidFill>
                        <a:effectLst/>
                        <a:latin typeface="Calibri" pitchFamily="34" charset="0"/>
                        <a:cs typeface="Arial" charset="0"/>
                      </a:endParaRPr>
                    </a:p>
                  </a:txBody>
                  <a:tcPr anchor="ctr" horzOverflow="overflow">
                    <a:lnL cap="flat">
                      <a:noFill/>
                    </a:lnL>
                    <a:lnR>
                      <a:noFill/>
                    </a:lnR>
                    <a:lnT>
                      <a:noFill/>
                    </a:lnT>
                    <a:lnB>
                      <a:noFill/>
                    </a:lnB>
                    <a:lnTlToBr>
                      <a:noFill/>
                    </a:lnTlToBr>
                    <a:lnBlToTr>
                      <a:noFill/>
                    </a:lnBlToTr>
                    <a:solidFill>
                      <a:srgbClr val="FFFFFF"/>
                    </a:solidFill>
                  </a:tcPr>
                </a:tc>
                <a:tc hMerge="1">
                  <a:txBody>
                    <a:bodyPr/>
                    <a:lstStyle/>
                    <a:p>
                      <a:endParaRPr lang="en-ZA"/>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996633"/>
                          </a:solidFill>
                          <a:effectLst/>
                          <a:latin typeface="Calibri" pitchFamily="34" charset="0"/>
                          <a:cs typeface="Arial" charset="0"/>
                        </a:rPr>
                        <a:t>30% </a:t>
                      </a:r>
                      <a:endParaRPr kumimoji="0" lang="en-GB" sz="2400" b="1" i="0" u="none" strike="noStrike" cap="none" normalizeH="0" baseline="0" smtClean="0">
                        <a:ln>
                          <a:noFill/>
                        </a:ln>
                        <a:solidFill>
                          <a:srgbClr val="996633"/>
                        </a:solidFill>
                        <a:effectLst/>
                        <a:latin typeface="Calibri" pitchFamily="34" charset="0"/>
                        <a:cs typeface="Arial" charset="0"/>
                      </a:endParaRPr>
                    </a:p>
                  </a:txBody>
                  <a:tcPr anchor="ctr" horzOverflow="overflow">
                    <a:lnL>
                      <a:noFill/>
                    </a:lnL>
                    <a:lnR cap="flat">
                      <a:noFill/>
                    </a:lnR>
                    <a:lnT>
                      <a:noFill/>
                    </a:lnT>
                    <a:lnB>
                      <a:noFill/>
                    </a:lnB>
                    <a:lnTlToBr>
                      <a:noFill/>
                    </a:lnTlToBr>
                    <a:lnBlToTr>
                      <a:noFill/>
                    </a:lnBlToTr>
                    <a:solidFill>
                      <a:srgbClr val="FFFFFF"/>
                    </a:solidFill>
                  </a:tcPr>
                </a:tc>
              </a:tr>
              <a:tr h="2444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996633"/>
                          </a:solidFill>
                          <a:effectLst/>
                          <a:latin typeface="Calibri" pitchFamily="34" charset="0"/>
                          <a:cs typeface="Arial" charset="0"/>
                        </a:rPr>
                        <a:t>Moisture regain at 65% RH </a:t>
                      </a:r>
                      <a:endParaRPr kumimoji="0" lang="en-GB" sz="2400" b="1" i="0" u="none" strike="noStrike" cap="none" normalizeH="0" baseline="0" smtClean="0">
                        <a:ln>
                          <a:noFill/>
                        </a:ln>
                        <a:solidFill>
                          <a:srgbClr val="996633"/>
                        </a:solidFill>
                        <a:effectLst/>
                        <a:latin typeface="Calibri" pitchFamily="34" charset="0"/>
                        <a:cs typeface="Arial" charset="0"/>
                      </a:endParaRPr>
                    </a:p>
                  </a:txBody>
                  <a:tcPr anchor="ctr" horzOverflow="overflow">
                    <a:lnL cap="flat">
                      <a:noFill/>
                    </a:lnL>
                    <a:lnR>
                      <a:noFill/>
                    </a:lnR>
                    <a:lnT>
                      <a:noFill/>
                    </a:lnT>
                    <a:lnB>
                      <a:noFill/>
                    </a:lnB>
                    <a:lnTlToBr>
                      <a:noFill/>
                    </a:lnTlToBr>
                    <a:lnBlToTr>
                      <a:noFill/>
                    </a:lnBlToTr>
                    <a:solidFill>
                      <a:srgbClr val="FFFFFF"/>
                    </a:solidFill>
                  </a:tcPr>
                </a:tc>
                <a:tc hMerge="1">
                  <a:txBody>
                    <a:bodyPr/>
                    <a:lstStyle/>
                    <a:p>
                      <a:endParaRPr lang="en-ZA"/>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996633"/>
                          </a:solidFill>
                          <a:effectLst/>
                          <a:latin typeface="Calibri" pitchFamily="34" charset="0"/>
                          <a:cs typeface="Arial" charset="0"/>
                        </a:rPr>
                        <a:t>10.5% </a:t>
                      </a:r>
                      <a:endParaRPr kumimoji="0" lang="en-GB" sz="2400" b="1" i="0" u="none" strike="noStrike" cap="none" normalizeH="0" baseline="0" smtClean="0">
                        <a:ln>
                          <a:noFill/>
                        </a:ln>
                        <a:solidFill>
                          <a:srgbClr val="996633"/>
                        </a:solidFill>
                        <a:effectLst/>
                        <a:latin typeface="Calibri" pitchFamily="34" charset="0"/>
                        <a:cs typeface="Arial" charset="0"/>
                      </a:endParaRPr>
                    </a:p>
                  </a:txBody>
                  <a:tcPr anchor="ctr" horzOverflow="overflow">
                    <a:lnL>
                      <a:noFill/>
                    </a:lnL>
                    <a:lnR cap="flat">
                      <a:noFill/>
                    </a:lnR>
                    <a:lnT>
                      <a:noFill/>
                    </a:lnT>
                    <a:lnB>
                      <a:noFill/>
                    </a:lnB>
                    <a:lnTlToBr>
                      <a:noFill/>
                    </a:lnTlToBr>
                    <a:lnBlToTr>
                      <a:noFill/>
                    </a:lnBlToTr>
                    <a:solidFill>
                      <a:srgbClr val="FFFFFF"/>
                    </a:solidFill>
                  </a:tcPr>
                </a:tc>
              </a:tr>
              <a:tr h="2444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996633"/>
                          </a:solidFill>
                          <a:effectLst/>
                          <a:latin typeface="Calibri" pitchFamily="34" charset="0"/>
                          <a:cs typeface="Arial" charset="0"/>
                        </a:rPr>
                        <a:t>Swelling in water </a:t>
                      </a:r>
                      <a:endParaRPr kumimoji="0" lang="en-GB" sz="2400" b="1" i="0" u="none" strike="noStrike" cap="none" normalizeH="0" baseline="0" dirty="0" smtClean="0">
                        <a:ln>
                          <a:noFill/>
                        </a:ln>
                        <a:solidFill>
                          <a:srgbClr val="996633"/>
                        </a:solidFill>
                        <a:effectLst/>
                        <a:latin typeface="Calibri" pitchFamily="34" charset="0"/>
                        <a:cs typeface="Arial" charset="0"/>
                      </a:endParaRPr>
                    </a:p>
                  </a:txBody>
                  <a:tcPr anchor="ctr" horzOverflow="overflow">
                    <a:lnL cap="flat">
                      <a:noFill/>
                    </a:lnL>
                    <a:lnR>
                      <a:noFill/>
                    </a:lnR>
                    <a:lnT>
                      <a:noFill/>
                    </a:lnT>
                    <a:lnB cap="flat">
                      <a:noFill/>
                    </a:lnB>
                    <a:lnTlToBr>
                      <a:noFill/>
                    </a:lnTlToBr>
                    <a:lnBlToTr>
                      <a:noFill/>
                    </a:lnBlToTr>
                    <a:solidFill>
                      <a:srgbClr val="FFFFFF"/>
                    </a:solidFill>
                  </a:tcPr>
                </a:tc>
                <a:tc hMerge="1">
                  <a:txBody>
                    <a:bodyPr/>
                    <a:lstStyle/>
                    <a:p>
                      <a:endParaRPr lang="en-ZA"/>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996633"/>
                          </a:solidFill>
                          <a:effectLst/>
                          <a:latin typeface="Calibri" pitchFamily="34" charset="0"/>
                          <a:cs typeface="Arial" charset="0"/>
                        </a:rPr>
                        <a:t>5% in diameter </a:t>
                      </a:r>
                      <a:endParaRPr kumimoji="0" lang="en-GB" sz="2400" b="1" i="0" u="none" strike="noStrike" cap="none" normalizeH="0" baseline="0" dirty="0" smtClean="0">
                        <a:ln>
                          <a:noFill/>
                        </a:ln>
                        <a:solidFill>
                          <a:srgbClr val="996633"/>
                        </a:solidFill>
                        <a:effectLst/>
                        <a:latin typeface="Calibri" pitchFamily="34" charset="0"/>
                        <a:cs typeface="Arial" charset="0"/>
                      </a:endParaRPr>
                    </a:p>
                  </a:txBody>
                  <a:tcPr anchor="ctr" horzOverflow="overflow">
                    <a:lnL>
                      <a:noFill/>
                    </a:lnL>
                    <a:lnR cap="flat">
                      <a:noFill/>
                    </a:lnR>
                    <a:lnT>
                      <a:noFill/>
                    </a:lnT>
                    <a:lnB cap="flat">
                      <a:noFill/>
                    </a:lnB>
                    <a:lnTlToBr>
                      <a:noFill/>
                    </a:lnTlToBr>
                    <a:lnBlToTr>
                      <a:noFill/>
                    </a:lnBlToTr>
                    <a:solidFill>
                      <a:srgbClr val="FFFFFF"/>
                    </a:solidFill>
                  </a:tcPr>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tsflockingcutoout"/>
          <p:cNvPicPr>
            <a:picLocks noChangeAspect="1" noChangeArrowheads="1"/>
          </p:cNvPicPr>
          <p:nvPr/>
        </p:nvPicPr>
        <p:blipFill>
          <a:blip r:embed="rId2" cstate="print">
            <a:clrChange>
              <a:clrFrom>
                <a:srgbClr val="FFFFFF"/>
              </a:clrFrom>
              <a:clrTo>
                <a:srgbClr val="FFFFFF">
                  <a:alpha val="0"/>
                </a:srgbClr>
              </a:clrTo>
            </a:clrChange>
          </a:blip>
          <a:srcRect l="2325" r="79070" b="49484"/>
          <a:stretch>
            <a:fillRect/>
          </a:stretch>
        </p:blipFill>
        <p:spPr bwMode="auto">
          <a:xfrm>
            <a:off x="4788024" y="2708920"/>
            <a:ext cx="1219200" cy="2022475"/>
          </a:xfrm>
          <a:prstGeom prst="rect">
            <a:avLst/>
          </a:prstGeom>
          <a:noFill/>
        </p:spPr>
      </p:pic>
      <p:pic>
        <p:nvPicPr>
          <p:cNvPr id="9219" name="Picture 3" descr="but"/>
          <p:cNvPicPr>
            <a:picLocks noChangeAspect="1" noChangeArrowheads="1"/>
          </p:cNvPicPr>
          <p:nvPr/>
        </p:nvPicPr>
        <p:blipFill>
          <a:blip r:embed="rId3" cstate="print">
            <a:clrChange>
              <a:clrFrom>
                <a:srgbClr val="FFFFFF"/>
              </a:clrFrom>
              <a:clrTo>
                <a:srgbClr val="FFFFFF">
                  <a:alpha val="0"/>
                </a:srgbClr>
              </a:clrTo>
            </a:clrChange>
            <a:lum contrast="12000"/>
          </a:blip>
          <a:srcRect/>
          <a:stretch>
            <a:fillRect/>
          </a:stretch>
        </p:blipFill>
        <p:spPr bwMode="auto">
          <a:xfrm>
            <a:off x="611560" y="1340768"/>
            <a:ext cx="2286000" cy="1651000"/>
          </a:xfrm>
          <a:prstGeom prst="rect">
            <a:avLst/>
          </a:prstGeom>
          <a:noFill/>
          <a:ln w="9525">
            <a:noFill/>
            <a:miter lim="800000"/>
            <a:headEnd/>
            <a:tailEnd/>
          </a:ln>
        </p:spPr>
      </p:pic>
      <p:pic>
        <p:nvPicPr>
          <p:cNvPr id="9220" name="Picture 4" descr="d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23728" y="2996952"/>
            <a:ext cx="1357891" cy="1368152"/>
          </a:xfrm>
          <a:prstGeom prst="rect">
            <a:avLst/>
          </a:prstGeom>
          <a:noFill/>
        </p:spPr>
      </p:pic>
      <p:pic>
        <p:nvPicPr>
          <p:cNvPr id="9221" name="Picture 5" descr="matsflockingcutoout"/>
          <p:cNvPicPr>
            <a:picLocks noChangeAspect="1" noChangeArrowheads="1"/>
          </p:cNvPicPr>
          <p:nvPr/>
        </p:nvPicPr>
        <p:blipFill>
          <a:blip r:embed="rId2" cstate="print">
            <a:clrChange>
              <a:clrFrom>
                <a:srgbClr val="FFFFFF"/>
              </a:clrFrom>
              <a:clrTo>
                <a:srgbClr val="FFFFFF">
                  <a:alpha val="0"/>
                </a:srgbClr>
              </a:clrTo>
            </a:clrChange>
          </a:blip>
          <a:srcRect l="22093" t="3807" r="51163" b="52419"/>
          <a:stretch>
            <a:fillRect/>
          </a:stretch>
        </p:blipFill>
        <p:spPr bwMode="auto">
          <a:xfrm>
            <a:off x="3491880" y="1052736"/>
            <a:ext cx="1752600" cy="1752600"/>
          </a:xfrm>
          <a:prstGeom prst="rect">
            <a:avLst/>
          </a:prstGeom>
          <a:noFill/>
        </p:spPr>
      </p:pic>
      <p:pic>
        <p:nvPicPr>
          <p:cNvPr id="9222" name="Picture 6" descr="matsflockingcutoout"/>
          <p:cNvPicPr>
            <a:picLocks noChangeAspect="1" noChangeArrowheads="1"/>
          </p:cNvPicPr>
          <p:nvPr/>
        </p:nvPicPr>
        <p:blipFill>
          <a:blip r:embed="rId2" cstate="print">
            <a:clrChange>
              <a:clrFrom>
                <a:srgbClr val="FFFFFF"/>
              </a:clrFrom>
              <a:clrTo>
                <a:srgbClr val="FFFFFF">
                  <a:alpha val="0"/>
                </a:srgbClr>
              </a:clrTo>
            </a:clrChange>
          </a:blip>
          <a:srcRect t="67645"/>
          <a:stretch>
            <a:fillRect/>
          </a:stretch>
        </p:blipFill>
        <p:spPr bwMode="auto">
          <a:xfrm>
            <a:off x="1547664" y="4869160"/>
            <a:ext cx="6049144" cy="1195761"/>
          </a:xfrm>
          <a:prstGeom prst="rect">
            <a:avLst/>
          </a:prstGeom>
          <a:noFill/>
        </p:spPr>
      </p:pic>
      <p:sp>
        <p:nvSpPr>
          <p:cNvPr id="9" name="Text Box 5"/>
          <p:cNvSpPr txBox="1">
            <a:spLocks noChangeArrowheads="1"/>
          </p:cNvSpPr>
          <p:nvPr/>
        </p:nvSpPr>
        <p:spPr bwMode="auto">
          <a:xfrm>
            <a:off x="1259632" y="620688"/>
            <a:ext cx="5544616" cy="461665"/>
          </a:xfrm>
          <a:prstGeom prst="rect">
            <a:avLst/>
          </a:prstGeom>
          <a:noFill/>
          <a:ln w="9525">
            <a:noFill/>
            <a:miter lim="800000"/>
            <a:headEnd/>
            <a:tailEnd/>
          </a:ln>
          <a:effectLst/>
        </p:spPr>
        <p:txBody>
          <a:bodyPr wrap="square">
            <a:spAutoFit/>
          </a:bodyPr>
          <a:lstStyle/>
          <a:p>
            <a:pPr algn="ctr"/>
            <a:r>
              <a:rPr lang="en-US" b="1" dirty="0" smtClean="0">
                <a:solidFill>
                  <a:schemeClr val="accent1">
                    <a:lumMod val="75000"/>
                  </a:schemeClr>
                </a:solidFill>
                <a:latin typeface="Arial" pitchFamily="34" charset="0"/>
                <a:cs typeface="Arial" pitchFamily="34" charset="0"/>
              </a:rPr>
              <a:t>A Wide Range of </a:t>
            </a:r>
            <a:r>
              <a:rPr lang="en-US" b="1" dirty="0" smtClean="0">
                <a:solidFill>
                  <a:schemeClr val="accent1">
                    <a:lumMod val="75000"/>
                  </a:schemeClr>
                </a:solidFill>
                <a:latin typeface="Arial" pitchFamily="34" charset="0"/>
                <a:cs typeface="Arial" pitchFamily="34" charset="0"/>
              </a:rPr>
              <a:t>Natural Products</a:t>
            </a:r>
            <a:endParaRPr lang="en-US" b="1" dirty="0">
              <a:solidFill>
                <a:schemeClr val="accent1">
                  <a:lumMod val="75000"/>
                </a:schemeClr>
              </a:solidFill>
              <a:latin typeface="Arial" pitchFamily="34" charset="0"/>
              <a:cs typeface="Arial" pitchFamily="34" charset="0"/>
            </a:endParaRPr>
          </a:p>
        </p:txBody>
      </p:sp>
      <p:pic>
        <p:nvPicPr>
          <p:cNvPr id="10" name="Picture 2" descr="7"/>
          <p:cNvPicPr>
            <a:picLocks noChangeAspect="1" noChangeArrowheads="1"/>
          </p:cNvPicPr>
          <p:nvPr/>
        </p:nvPicPr>
        <p:blipFill>
          <a:blip r:embed="rId5" cstate="print"/>
          <a:srcRect r="1042" b="1260"/>
          <a:stretch>
            <a:fillRect/>
          </a:stretch>
        </p:blipFill>
        <p:spPr bwMode="auto">
          <a:xfrm>
            <a:off x="6300192" y="1340768"/>
            <a:ext cx="2355304" cy="1536855"/>
          </a:xfrm>
          <a:prstGeom prst="rect">
            <a:avLst/>
          </a:prstGeom>
          <a:noFill/>
          <a:ln w="9525">
            <a:solidFill>
              <a:schemeClr val="bg1"/>
            </a:solidFill>
            <a:miter lim="800000"/>
            <a:headEnd/>
            <a:tailEnd/>
          </a:ln>
          <a:effectLst>
            <a:outerShdw dist="53882" dir="2700000" algn="ctr" rotWithShape="0">
              <a:schemeClr val="tx1"/>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620688"/>
            <a:ext cx="5760640" cy="1008112"/>
          </a:xfrm>
        </p:spPr>
        <p:txBody>
          <a:bodyPr>
            <a:noAutofit/>
          </a:bodyPr>
          <a:lstStyle/>
          <a:p>
            <a:r>
              <a:rPr lang="en-US" sz="2400" dirty="0" smtClean="0">
                <a:solidFill>
                  <a:schemeClr val="accent1">
                    <a:lumMod val="75000"/>
                  </a:schemeClr>
                </a:solidFill>
                <a:latin typeface="Arial" pitchFamily="34" charset="0"/>
                <a:cs typeface="Arial" pitchFamily="34" charset="0"/>
              </a:rPr>
              <a:t>Youth Enterprise Development</a:t>
            </a:r>
            <a:br>
              <a:rPr lang="en-US" sz="2400" dirty="0" smtClean="0">
                <a:solidFill>
                  <a:schemeClr val="accent1">
                    <a:lumMod val="75000"/>
                  </a:schemeClr>
                </a:solidFill>
                <a:latin typeface="Arial" pitchFamily="34" charset="0"/>
                <a:cs typeface="Arial" pitchFamily="34" charset="0"/>
              </a:rPr>
            </a:br>
            <a:r>
              <a:rPr lang="en-US" sz="2400" dirty="0" smtClean="0">
                <a:solidFill>
                  <a:schemeClr val="accent1">
                    <a:lumMod val="75000"/>
                  </a:schemeClr>
                </a:solidFill>
                <a:latin typeface="Arial" pitchFamily="34" charset="0"/>
                <a:cs typeface="Arial" pitchFamily="34" charset="0"/>
              </a:rPr>
              <a:t>South African Regulatory Landscape</a:t>
            </a:r>
            <a:endParaRPr lang="en-ZA" sz="2400" dirty="0">
              <a:solidFill>
                <a:schemeClr val="accent1">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611560" y="1628800"/>
            <a:ext cx="7776864" cy="4248472"/>
          </a:xfrm>
        </p:spPr>
        <p:txBody>
          <a:bodyPr>
            <a:noAutofit/>
          </a:bodyPr>
          <a:lstStyle/>
          <a:p>
            <a:pPr algn="l">
              <a:buClr>
                <a:schemeClr val="accent1">
                  <a:lumMod val="50000"/>
                </a:schemeClr>
              </a:buClr>
              <a:buSzPct val="75000"/>
              <a:buFont typeface="Wingdings" pitchFamily="2" charset="2"/>
              <a:buChar char="Ø"/>
            </a:pPr>
            <a:r>
              <a:rPr lang="en-US" sz="2400" b="0" dirty="0" smtClean="0">
                <a:solidFill>
                  <a:schemeClr val="tx2">
                    <a:lumMod val="50000"/>
                    <a:lumOff val="50000"/>
                  </a:schemeClr>
                </a:solidFill>
                <a:latin typeface="Arial" pitchFamily="34" charset="0"/>
                <a:cs typeface="Arial" pitchFamily="34" charset="0"/>
              </a:rPr>
              <a:t>An Act of Parliament - The </a:t>
            </a:r>
            <a:r>
              <a:rPr lang="en-US" sz="2400" b="0" dirty="0" smtClean="0">
                <a:solidFill>
                  <a:schemeClr val="tx2">
                    <a:lumMod val="50000"/>
                    <a:lumOff val="50000"/>
                  </a:schemeClr>
                </a:solidFill>
                <a:latin typeface="Arial" pitchFamily="34" charset="0"/>
                <a:cs typeface="Arial" pitchFamily="34" charset="0"/>
              </a:rPr>
              <a:t>Bill </a:t>
            </a:r>
            <a:r>
              <a:rPr lang="en-US" sz="2400" b="0" dirty="0" smtClean="0">
                <a:solidFill>
                  <a:schemeClr val="tx2">
                    <a:lumMod val="50000"/>
                    <a:lumOff val="50000"/>
                  </a:schemeClr>
                </a:solidFill>
                <a:latin typeface="Arial" pitchFamily="34" charset="0"/>
                <a:cs typeface="Arial" pitchFamily="34" charset="0"/>
              </a:rPr>
              <a:t>established</a:t>
            </a:r>
          </a:p>
          <a:p>
            <a:pPr lvl="1">
              <a:buClr>
                <a:schemeClr val="accent1">
                  <a:lumMod val="75000"/>
                </a:schemeClr>
              </a:buClr>
              <a:buSzPct val="75000"/>
              <a:buFont typeface="Wingdings" pitchFamily="2" charset="2"/>
              <a:buChar char="§"/>
            </a:pPr>
            <a:r>
              <a:rPr lang="en-US" sz="2000" b="0" dirty="0" smtClean="0">
                <a:solidFill>
                  <a:srgbClr val="002060"/>
                </a:solidFill>
                <a:latin typeface="Arial" pitchFamily="34" charset="0"/>
                <a:cs typeface="Arial" pitchFamily="34" charset="0"/>
              </a:rPr>
              <a:t>National Youth Development Agency (NYDA) as a structure and launched on 16 June 2009 </a:t>
            </a:r>
          </a:p>
          <a:p>
            <a:pPr lvl="1">
              <a:buClr>
                <a:schemeClr val="accent1">
                  <a:lumMod val="75000"/>
                </a:schemeClr>
              </a:buClr>
              <a:buSzPct val="75000"/>
              <a:buFont typeface="Wingdings" pitchFamily="2" charset="2"/>
              <a:buChar char="§"/>
            </a:pPr>
            <a:r>
              <a:rPr lang="en-US" sz="2000" b="0" dirty="0" smtClean="0">
                <a:solidFill>
                  <a:srgbClr val="002060"/>
                </a:solidFill>
                <a:latin typeface="Arial" pitchFamily="34" charset="0"/>
                <a:cs typeface="Arial" pitchFamily="34" charset="0"/>
              </a:rPr>
              <a:t>The merger of </a:t>
            </a:r>
            <a:r>
              <a:rPr lang="en-US" sz="2000" b="0" dirty="0" err="1" smtClean="0">
                <a:solidFill>
                  <a:srgbClr val="002060"/>
                </a:solidFill>
                <a:latin typeface="Arial" pitchFamily="34" charset="0"/>
                <a:cs typeface="Arial" pitchFamily="34" charset="0"/>
              </a:rPr>
              <a:t>Umsobomvu</a:t>
            </a:r>
            <a:r>
              <a:rPr lang="en-US" sz="2000" b="0" dirty="0" smtClean="0">
                <a:solidFill>
                  <a:srgbClr val="002060"/>
                </a:solidFill>
                <a:latin typeface="Arial" pitchFamily="34" charset="0"/>
                <a:cs typeface="Arial" pitchFamily="34" charset="0"/>
              </a:rPr>
              <a:t> Youth Fund (UYF) and the National Youth Commission (NYC</a:t>
            </a:r>
            <a:r>
              <a:rPr lang="en-US" sz="2000" b="0" dirty="0" smtClean="0">
                <a:solidFill>
                  <a:srgbClr val="002060"/>
                </a:solidFill>
                <a:latin typeface="Arial" pitchFamily="34" charset="0"/>
                <a:cs typeface="Arial" pitchFamily="34" charset="0"/>
              </a:rPr>
              <a:t>)</a:t>
            </a:r>
            <a:endParaRPr lang="en-US" sz="2000" b="0" dirty="0" smtClean="0">
              <a:solidFill>
                <a:srgbClr val="002060"/>
              </a:solidFill>
              <a:latin typeface="Arial" pitchFamily="34" charset="0"/>
              <a:cs typeface="Arial" pitchFamily="34" charset="0"/>
            </a:endParaRPr>
          </a:p>
          <a:p>
            <a:pPr lvl="1">
              <a:buClr>
                <a:schemeClr val="accent1">
                  <a:lumMod val="75000"/>
                </a:schemeClr>
              </a:buClr>
              <a:buSzPct val="75000"/>
              <a:buFont typeface="Wingdings" pitchFamily="2" charset="2"/>
              <a:buChar char="§"/>
            </a:pPr>
            <a:r>
              <a:rPr lang="en-US" sz="2000" b="0" dirty="0" smtClean="0">
                <a:solidFill>
                  <a:srgbClr val="002060"/>
                </a:solidFill>
                <a:latin typeface="Arial" pitchFamily="34" charset="0"/>
                <a:cs typeface="Arial" pitchFamily="34" charset="0"/>
              </a:rPr>
              <a:t>Representation of the broad spectrum of people of South </a:t>
            </a:r>
            <a:r>
              <a:rPr lang="en-US" sz="2000" b="0" dirty="0" smtClean="0">
                <a:solidFill>
                  <a:srgbClr val="002060"/>
                </a:solidFill>
                <a:latin typeface="Arial" pitchFamily="34" charset="0"/>
                <a:cs typeface="Arial" pitchFamily="34" charset="0"/>
              </a:rPr>
              <a:t>Africa</a:t>
            </a:r>
            <a:endParaRPr lang="en-US" sz="2000" b="0" dirty="0" smtClean="0">
              <a:solidFill>
                <a:srgbClr val="002060"/>
              </a:solidFill>
              <a:latin typeface="Arial" pitchFamily="34" charset="0"/>
              <a:cs typeface="Arial" pitchFamily="34" charset="0"/>
            </a:endParaRPr>
          </a:p>
          <a:p>
            <a:pPr lvl="1">
              <a:buClr>
                <a:schemeClr val="accent1">
                  <a:lumMod val="75000"/>
                </a:schemeClr>
              </a:buClr>
              <a:buSzPct val="75000"/>
              <a:buFont typeface="Wingdings" pitchFamily="2" charset="2"/>
              <a:buChar char="§"/>
            </a:pPr>
            <a:r>
              <a:rPr lang="en-US" sz="2000" b="0" dirty="0" smtClean="0">
                <a:solidFill>
                  <a:srgbClr val="002060"/>
                </a:solidFill>
                <a:latin typeface="Arial" pitchFamily="34" charset="0"/>
                <a:cs typeface="Arial" pitchFamily="34" charset="0"/>
              </a:rPr>
              <a:t>Special attention - issues such as race, gender, disability and geographical </a:t>
            </a:r>
            <a:r>
              <a:rPr lang="en-US" sz="2000" b="0" dirty="0" smtClean="0">
                <a:solidFill>
                  <a:srgbClr val="002060"/>
                </a:solidFill>
                <a:latin typeface="Arial" pitchFamily="34" charset="0"/>
                <a:cs typeface="Arial" pitchFamily="34" charset="0"/>
              </a:rPr>
              <a:t>spread</a:t>
            </a:r>
          </a:p>
          <a:p>
            <a:pPr marL="342900" lvl="1" indent="-342900">
              <a:buClr>
                <a:schemeClr val="accent1">
                  <a:lumMod val="50000"/>
                </a:schemeClr>
              </a:buClr>
              <a:buSzPct val="75000"/>
              <a:buFont typeface="Wingdings" pitchFamily="2" charset="2"/>
              <a:buChar char="Ø"/>
            </a:pPr>
            <a:r>
              <a:rPr lang="en-US" sz="2400" b="0" dirty="0" smtClean="0">
                <a:solidFill>
                  <a:schemeClr val="tx2">
                    <a:lumMod val="50000"/>
                    <a:lumOff val="50000"/>
                  </a:schemeClr>
                </a:solidFill>
                <a:latin typeface="Arial" pitchFamily="34" charset="0"/>
                <a:ea typeface="+mn-ea"/>
                <a:cs typeface="Arial" pitchFamily="34" charset="0"/>
              </a:rPr>
              <a:t>Funding – National Budget, Disbursements from Lotteries &amp; Gambling Remittances, </a:t>
            </a:r>
            <a:r>
              <a:rPr lang="en-US" sz="2400" b="0" dirty="0" err="1" smtClean="0">
                <a:solidFill>
                  <a:schemeClr val="tx2">
                    <a:lumMod val="50000"/>
                    <a:lumOff val="50000"/>
                  </a:schemeClr>
                </a:solidFill>
                <a:latin typeface="Arial" pitchFamily="34" charset="0"/>
                <a:ea typeface="+mn-ea"/>
                <a:cs typeface="Arial" pitchFamily="34" charset="0"/>
              </a:rPr>
              <a:t>Demutualisation</a:t>
            </a:r>
            <a:r>
              <a:rPr lang="en-US" sz="2400" b="0" dirty="0" smtClean="0">
                <a:solidFill>
                  <a:schemeClr val="tx2">
                    <a:lumMod val="50000"/>
                    <a:lumOff val="50000"/>
                  </a:schemeClr>
                </a:solidFill>
                <a:latin typeface="Arial" pitchFamily="34" charset="0"/>
                <a:ea typeface="+mn-ea"/>
                <a:cs typeface="Arial" pitchFamily="34" charset="0"/>
              </a:rPr>
              <a:t> of Insurance Companies, Private Sector Programs</a:t>
            </a:r>
            <a:endParaRPr lang="en-US" sz="2400" b="0" dirty="0">
              <a:solidFill>
                <a:schemeClr val="tx2">
                  <a:lumMod val="50000"/>
                  <a:lumOff val="50000"/>
                </a:schemeClr>
              </a:solidFill>
              <a:latin typeface="Arial" pitchFamily="34" charset="0"/>
              <a:ea typeface="+mn-ea"/>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796136" y="4293096"/>
            <a:ext cx="1728192" cy="1512168"/>
            <a:chOff x="60" y="2210"/>
            <a:chExt cx="2105" cy="2038"/>
          </a:xfrm>
        </p:grpSpPr>
        <p:pic>
          <p:nvPicPr>
            <p:cNvPr id="49156" name="Picture 4" descr="Readydoor03"/>
            <p:cNvPicPr>
              <a:picLocks noChangeAspect="1" noChangeArrowheads="1"/>
            </p:cNvPicPr>
            <p:nvPr/>
          </p:nvPicPr>
          <p:blipFill>
            <a:blip r:embed="rId4" cstate="print"/>
            <a:srcRect/>
            <a:stretch>
              <a:fillRect/>
            </a:stretch>
          </p:blipFill>
          <p:spPr bwMode="auto">
            <a:xfrm>
              <a:off x="60" y="2210"/>
              <a:ext cx="984" cy="2038"/>
            </a:xfrm>
            <a:prstGeom prst="rect">
              <a:avLst/>
            </a:prstGeom>
            <a:noFill/>
          </p:spPr>
        </p:pic>
        <p:pic>
          <p:nvPicPr>
            <p:cNvPr id="49157" name="Picture 5" descr="Redydoor01"/>
            <p:cNvPicPr>
              <a:picLocks noChangeAspect="1" noChangeArrowheads="1"/>
            </p:cNvPicPr>
            <p:nvPr/>
          </p:nvPicPr>
          <p:blipFill>
            <a:blip r:embed="rId5" cstate="print"/>
            <a:srcRect/>
            <a:stretch>
              <a:fillRect/>
            </a:stretch>
          </p:blipFill>
          <p:spPr bwMode="auto">
            <a:xfrm>
              <a:off x="1152" y="2210"/>
              <a:ext cx="1013" cy="2014"/>
            </a:xfrm>
            <a:prstGeom prst="rect">
              <a:avLst/>
            </a:prstGeom>
            <a:noFill/>
          </p:spPr>
        </p:pic>
      </p:grpSp>
      <p:pic>
        <p:nvPicPr>
          <p:cNvPr id="49162" name="Picture 10" descr="IMG_1316"/>
          <p:cNvPicPr>
            <a:picLocks noGrp="1" noChangeAspect="1" noChangeArrowheads="1"/>
          </p:cNvPicPr>
          <p:nvPr>
            <p:ph/>
          </p:nvPr>
        </p:nvPicPr>
        <p:blipFill>
          <a:blip r:embed="rId6" cstate="print"/>
          <a:srcRect/>
          <a:stretch>
            <a:fillRect/>
          </a:stretch>
        </p:blipFill>
        <p:spPr>
          <a:xfrm>
            <a:off x="1403648" y="1772816"/>
            <a:ext cx="2592288" cy="1728192"/>
          </a:xfrm>
          <a:noFill/>
          <a:ln/>
        </p:spPr>
      </p:pic>
      <p:sp>
        <p:nvSpPr>
          <p:cNvPr id="13" name="Text Box 5"/>
          <p:cNvSpPr txBox="1">
            <a:spLocks noChangeArrowheads="1"/>
          </p:cNvSpPr>
          <p:nvPr/>
        </p:nvSpPr>
        <p:spPr bwMode="auto">
          <a:xfrm>
            <a:off x="1187625" y="764704"/>
            <a:ext cx="5832648" cy="523220"/>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75000"/>
                  </a:schemeClr>
                </a:solidFill>
                <a:latin typeface="Arial" pitchFamily="34" charset="0"/>
                <a:cs typeface="Arial" pitchFamily="34" charset="0"/>
              </a:rPr>
              <a:t>Coir Ply as a substitute for Wood </a:t>
            </a:r>
            <a:endParaRPr lang="en-US" sz="2800" b="1" dirty="0">
              <a:solidFill>
                <a:schemeClr val="accent1">
                  <a:lumMod val="75000"/>
                </a:schemeClr>
              </a:solidFill>
              <a:latin typeface="Arial" pitchFamily="34" charset="0"/>
              <a:cs typeface="Arial" pitchFamily="34" charset="0"/>
            </a:endParaRPr>
          </a:p>
        </p:txBody>
      </p:sp>
      <p:graphicFrame>
        <p:nvGraphicFramePr>
          <p:cNvPr id="7169" name="Object 1"/>
          <p:cNvGraphicFramePr>
            <a:graphicFrameLocks noChangeAspect="1"/>
          </p:cNvGraphicFramePr>
          <p:nvPr/>
        </p:nvGraphicFramePr>
        <p:xfrm>
          <a:off x="2987824" y="4221088"/>
          <a:ext cx="2304256" cy="1768516"/>
        </p:xfrm>
        <a:graphic>
          <a:graphicData uri="http://schemas.openxmlformats.org/presentationml/2006/ole">
            <p:oleObj spid="_x0000_s1026" name="Photo Editor Photo" r:id="rId7" imgW="5915851" imgH="4544059" progId="">
              <p:embed/>
            </p:oleObj>
          </a:graphicData>
        </a:graphic>
      </p:graphicFrame>
      <p:pic>
        <p:nvPicPr>
          <p:cNvPr id="11" name="Picture 5" descr="IMG_0053"/>
          <p:cNvPicPr>
            <a:picLocks noChangeAspect="1" noChangeArrowheads="1"/>
          </p:cNvPicPr>
          <p:nvPr/>
        </p:nvPicPr>
        <p:blipFill>
          <a:blip r:embed="rId8" cstate="print"/>
          <a:srcRect/>
          <a:stretch>
            <a:fillRect/>
          </a:stretch>
        </p:blipFill>
        <p:spPr>
          <a:xfrm>
            <a:off x="683568" y="4221088"/>
            <a:ext cx="2160240" cy="1726422"/>
          </a:xfrm>
          <a:prstGeom prst="rect">
            <a:avLst/>
          </a:prstGeom>
          <a:noFill/>
          <a:ln/>
        </p:spPr>
      </p:pic>
      <p:graphicFrame>
        <p:nvGraphicFramePr>
          <p:cNvPr id="7170" name="Object 2"/>
          <p:cNvGraphicFramePr>
            <a:graphicFrameLocks noChangeAspect="1"/>
          </p:cNvGraphicFramePr>
          <p:nvPr/>
        </p:nvGraphicFramePr>
        <p:xfrm>
          <a:off x="4499992" y="1484784"/>
          <a:ext cx="3597789" cy="2520280"/>
        </p:xfrm>
        <a:graphic>
          <a:graphicData uri="http://schemas.openxmlformats.org/presentationml/2006/ole">
            <p:oleObj spid="_x0000_s1027" name="Photo Editor Photo" r:id="rId9" imgW="5971429" imgH="4571429" progId="">
              <p:embed/>
            </p:oleObj>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15616" y="2564904"/>
            <a:ext cx="7056784" cy="2725763"/>
          </a:xfrm>
        </p:spPr>
        <p:txBody>
          <a:bodyPr>
            <a:normAutofit/>
          </a:bodyPr>
          <a:lstStyle/>
          <a:p>
            <a:pPr>
              <a:buNone/>
            </a:pPr>
            <a:r>
              <a:rPr lang="en-US" sz="3900" b="0" dirty="0" smtClean="0">
                <a:solidFill>
                  <a:schemeClr val="accent1">
                    <a:lumMod val="75000"/>
                  </a:schemeClr>
                </a:solidFill>
                <a:latin typeface="Arial" pitchFamily="34" charset="0"/>
                <a:cs typeface="Arial" pitchFamily="34" charset="0"/>
              </a:rPr>
              <a:t>“…</a:t>
            </a:r>
            <a:r>
              <a:rPr lang="en-US" sz="3900" b="0" dirty="0" smtClean="0">
                <a:solidFill>
                  <a:schemeClr val="accent1">
                    <a:lumMod val="75000"/>
                  </a:schemeClr>
                </a:solidFill>
                <a:latin typeface="Arial" pitchFamily="34" charset="0"/>
                <a:cs typeface="Arial" pitchFamily="34" charset="0"/>
              </a:rPr>
              <a:t>Let there be work, bread, water and salt for all…”</a:t>
            </a:r>
            <a:endParaRPr lang="en-ZA" sz="3900" b="0" dirty="0" smtClean="0">
              <a:solidFill>
                <a:schemeClr val="accent1">
                  <a:lumMod val="75000"/>
                </a:schemeClr>
              </a:solidFill>
              <a:latin typeface="Arial" pitchFamily="34" charset="0"/>
              <a:cs typeface="Arial" pitchFamily="34" charset="0"/>
            </a:endParaRPr>
          </a:p>
          <a:p>
            <a:pPr>
              <a:buNone/>
            </a:pPr>
            <a:endParaRPr lang="en-US" sz="2400" dirty="0" smtClean="0">
              <a:solidFill>
                <a:srgbClr val="002060"/>
              </a:solidFill>
            </a:endParaRPr>
          </a:p>
          <a:p>
            <a:pPr algn="ctr">
              <a:buNone/>
            </a:pPr>
            <a:r>
              <a:rPr lang="en-US" sz="2400" dirty="0" smtClean="0">
                <a:solidFill>
                  <a:srgbClr val="002060"/>
                </a:solidFill>
              </a:rPr>
              <a:t>Nelson </a:t>
            </a:r>
            <a:r>
              <a:rPr lang="en-US" sz="2400" dirty="0" smtClean="0">
                <a:solidFill>
                  <a:srgbClr val="002060"/>
                </a:solidFill>
              </a:rPr>
              <a:t>Mandela</a:t>
            </a:r>
            <a:endParaRPr lang="en-ZA" sz="2400"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48680"/>
            <a:ext cx="5616624" cy="720080"/>
          </a:xfrm>
        </p:spPr>
        <p:txBody>
          <a:bodyPr>
            <a:noAutofit/>
          </a:bodyPr>
          <a:lstStyle/>
          <a:p>
            <a:r>
              <a:rPr lang="en-US" sz="2400" dirty="0" smtClean="0">
                <a:solidFill>
                  <a:schemeClr val="accent1">
                    <a:lumMod val="75000"/>
                  </a:schemeClr>
                </a:solidFill>
                <a:latin typeface="Arial" pitchFamily="34" charset="0"/>
                <a:cs typeface="Arial" pitchFamily="34" charset="0"/>
              </a:rPr>
              <a:t>NYDA – Aims &amp; Objectives</a:t>
            </a:r>
            <a:endParaRPr lang="en-ZA" sz="2400" dirty="0">
              <a:solidFill>
                <a:schemeClr val="accent1">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683568" y="1268760"/>
            <a:ext cx="7848872" cy="4752528"/>
          </a:xfrm>
        </p:spPr>
        <p:txBody>
          <a:bodyPr>
            <a:noAutofit/>
          </a:bodyPr>
          <a:lstStyle/>
          <a:p>
            <a:pPr algn="l">
              <a:buClr>
                <a:schemeClr val="accent1">
                  <a:lumMod val="75000"/>
                </a:schemeClr>
              </a:buClr>
              <a:buSzPct val="75000"/>
              <a:buFont typeface="Wingdings" pitchFamily="2" charset="2"/>
              <a:buChar char="v"/>
            </a:pPr>
            <a:r>
              <a:rPr lang="en-US" sz="2000" b="0" dirty="0" smtClean="0">
                <a:solidFill>
                  <a:srgbClr val="002060"/>
                </a:solidFill>
                <a:latin typeface="Arial" pitchFamily="34" charset="0"/>
                <a:cs typeface="Arial" pitchFamily="34" charset="0"/>
              </a:rPr>
              <a:t>Advance </a:t>
            </a:r>
            <a:r>
              <a:rPr lang="en-US" sz="2000" b="0" dirty="0" smtClean="0">
                <a:solidFill>
                  <a:srgbClr val="002060"/>
                </a:solidFill>
                <a:latin typeface="Arial" pitchFamily="34" charset="0"/>
                <a:cs typeface="Arial" pitchFamily="34" charset="0"/>
              </a:rPr>
              <a:t>youth development through </a:t>
            </a:r>
            <a:r>
              <a:rPr lang="en-US" sz="2000" dirty="0" smtClean="0">
                <a:solidFill>
                  <a:srgbClr val="002060"/>
                </a:solidFill>
                <a:latin typeface="Arial" pitchFamily="34" charset="0"/>
                <a:cs typeface="Arial" pitchFamily="34" charset="0"/>
              </a:rPr>
              <a:t>guidance and support </a:t>
            </a:r>
            <a:r>
              <a:rPr lang="en-US" sz="2000" b="0" dirty="0" smtClean="0">
                <a:solidFill>
                  <a:srgbClr val="002060"/>
                </a:solidFill>
                <a:latin typeface="Arial" pitchFamily="34" charset="0"/>
                <a:cs typeface="Arial" pitchFamily="34" charset="0"/>
              </a:rPr>
              <a:t>to initiatives across sectors of society and spheres of government.</a:t>
            </a:r>
          </a:p>
          <a:p>
            <a:pPr algn="l">
              <a:buClr>
                <a:schemeClr val="accent1">
                  <a:lumMod val="75000"/>
                </a:schemeClr>
              </a:buClr>
              <a:buSzPct val="75000"/>
              <a:buFont typeface="Wingdings" pitchFamily="2" charset="2"/>
              <a:buChar char="v"/>
            </a:pPr>
            <a:r>
              <a:rPr lang="en-US" sz="2000" b="0" dirty="0" smtClean="0">
                <a:solidFill>
                  <a:srgbClr val="002060"/>
                </a:solidFill>
                <a:latin typeface="Arial" pitchFamily="34" charset="0"/>
                <a:cs typeface="Arial" pitchFamily="34" charset="0"/>
              </a:rPr>
              <a:t>Initiatives to advance the </a:t>
            </a:r>
            <a:r>
              <a:rPr lang="en-US" sz="2000" dirty="0" smtClean="0">
                <a:solidFill>
                  <a:srgbClr val="002060"/>
                </a:solidFill>
                <a:latin typeface="Arial" pitchFamily="34" charset="0"/>
                <a:cs typeface="Arial" pitchFamily="34" charset="0"/>
              </a:rPr>
              <a:t>economic development </a:t>
            </a:r>
            <a:r>
              <a:rPr lang="en-US" sz="2000" b="0" dirty="0" smtClean="0">
                <a:solidFill>
                  <a:srgbClr val="002060"/>
                </a:solidFill>
                <a:latin typeface="Arial" pitchFamily="34" charset="0"/>
                <a:cs typeface="Arial" pitchFamily="34" charset="0"/>
              </a:rPr>
              <a:t>of young people</a:t>
            </a:r>
            <a:r>
              <a:rPr lang="en-US" sz="2000" b="0" dirty="0" smtClean="0">
                <a:solidFill>
                  <a:srgbClr val="002060"/>
                </a:solidFill>
                <a:latin typeface="Arial" pitchFamily="34" charset="0"/>
                <a:cs typeface="Arial" pitchFamily="34" charset="0"/>
              </a:rPr>
              <a:t>.</a:t>
            </a:r>
          </a:p>
          <a:p>
            <a:pPr algn="l">
              <a:buClr>
                <a:schemeClr val="accent1">
                  <a:lumMod val="75000"/>
                </a:schemeClr>
              </a:buClr>
              <a:buSzPct val="75000"/>
              <a:buFont typeface="Wingdings" pitchFamily="2" charset="2"/>
              <a:buChar char="v"/>
            </a:pPr>
            <a:r>
              <a:rPr lang="en-US" sz="2000" b="0" dirty="0" smtClean="0">
                <a:solidFill>
                  <a:srgbClr val="002060"/>
                </a:solidFill>
                <a:latin typeface="Arial" pitchFamily="34" charset="0"/>
                <a:cs typeface="Arial" pitchFamily="34" charset="0"/>
              </a:rPr>
              <a:t>Contribute to vibrant</a:t>
            </a:r>
            <a:r>
              <a:rPr lang="en-US" sz="2000" b="0" dirty="0" smtClean="0">
                <a:solidFill>
                  <a:srgbClr val="002060"/>
                </a:solidFill>
                <a:latin typeface="Arial" pitchFamily="34" charset="0"/>
                <a:cs typeface="Arial" pitchFamily="34" charset="0"/>
              </a:rPr>
              <a:t>, </a:t>
            </a:r>
            <a:r>
              <a:rPr lang="en-US" sz="2000" dirty="0" smtClean="0">
                <a:solidFill>
                  <a:srgbClr val="002060"/>
                </a:solidFill>
                <a:latin typeface="Arial" pitchFamily="34" charset="0"/>
                <a:cs typeface="Arial" pitchFamily="34" charset="0"/>
              </a:rPr>
              <a:t>equitable and </a:t>
            </a:r>
            <a:r>
              <a:rPr lang="en-US" sz="2000" dirty="0" smtClean="0">
                <a:solidFill>
                  <a:srgbClr val="002060"/>
                </a:solidFill>
                <a:latin typeface="Arial" pitchFamily="34" charset="0"/>
                <a:cs typeface="Arial" pitchFamily="34" charset="0"/>
              </a:rPr>
              <a:t>sustainable </a:t>
            </a:r>
            <a:r>
              <a:rPr lang="en-US" sz="2000" b="0" dirty="0" smtClean="0">
                <a:solidFill>
                  <a:srgbClr val="002060"/>
                </a:solidFill>
                <a:latin typeface="Arial" pitchFamily="34" charset="0"/>
                <a:cs typeface="Arial" pitchFamily="34" charset="0"/>
              </a:rPr>
              <a:t>rural communities </a:t>
            </a:r>
            <a:r>
              <a:rPr lang="en-US" sz="2000" b="0" dirty="0" smtClean="0">
                <a:solidFill>
                  <a:srgbClr val="002060"/>
                </a:solidFill>
                <a:latin typeface="Arial" pitchFamily="34" charset="0"/>
                <a:cs typeface="Arial" pitchFamily="34" charset="0"/>
              </a:rPr>
              <a:t>with </a:t>
            </a:r>
            <a:r>
              <a:rPr lang="en-US" sz="2000" b="0" dirty="0" smtClean="0">
                <a:solidFill>
                  <a:srgbClr val="002060"/>
                </a:solidFill>
                <a:latin typeface="Arial" pitchFamily="34" charset="0"/>
                <a:cs typeface="Arial" pitchFamily="34" charset="0"/>
              </a:rPr>
              <a:t>food security for all</a:t>
            </a:r>
          </a:p>
          <a:p>
            <a:pPr algn="l">
              <a:buClr>
                <a:schemeClr val="accent1">
                  <a:lumMod val="75000"/>
                </a:schemeClr>
              </a:buClr>
              <a:buSzPct val="75000"/>
              <a:buFont typeface="Wingdings" pitchFamily="2" charset="2"/>
              <a:buChar char="v"/>
            </a:pPr>
            <a:r>
              <a:rPr lang="en-US" sz="2000" b="0" dirty="0" smtClean="0">
                <a:solidFill>
                  <a:srgbClr val="002060"/>
                </a:solidFill>
                <a:latin typeface="Arial" pitchFamily="34" charset="0"/>
                <a:cs typeface="Arial" pitchFamily="34" charset="0"/>
              </a:rPr>
              <a:t>Develop and </a:t>
            </a:r>
            <a:r>
              <a:rPr lang="en-US" sz="2000" b="0" dirty="0" smtClean="0">
                <a:solidFill>
                  <a:srgbClr val="002060"/>
                </a:solidFill>
                <a:latin typeface="Arial" pitchFamily="34" charset="0"/>
                <a:cs typeface="Arial" pitchFamily="34" charset="0"/>
              </a:rPr>
              <a:t>implement an Integrated </a:t>
            </a:r>
            <a:r>
              <a:rPr lang="en-US" sz="2000" dirty="0" smtClean="0">
                <a:solidFill>
                  <a:srgbClr val="002060"/>
                </a:solidFill>
                <a:latin typeface="Arial" pitchFamily="34" charset="0"/>
                <a:cs typeface="Arial" pitchFamily="34" charset="0"/>
              </a:rPr>
              <a:t>Youth Development Plan </a:t>
            </a:r>
            <a:r>
              <a:rPr lang="en-US" sz="2000" b="0" dirty="0" smtClean="0">
                <a:solidFill>
                  <a:srgbClr val="002060"/>
                </a:solidFill>
                <a:latin typeface="Arial" pitchFamily="34" charset="0"/>
                <a:cs typeface="Arial" pitchFamily="34" charset="0"/>
              </a:rPr>
              <a:t>and Strategy for the country.</a:t>
            </a:r>
          </a:p>
          <a:p>
            <a:pPr algn="l">
              <a:buClr>
                <a:schemeClr val="accent1">
                  <a:lumMod val="75000"/>
                </a:schemeClr>
              </a:buClr>
              <a:buSzPct val="75000"/>
              <a:buFont typeface="Wingdings" pitchFamily="2" charset="2"/>
              <a:buChar char="v"/>
            </a:pPr>
            <a:r>
              <a:rPr lang="en-US" sz="2000" b="0" dirty="0" smtClean="0">
                <a:solidFill>
                  <a:srgbClr val="002060"/>
                </a:solidFill>
                <a:latin typeface="Arial" pitchFamily="34" charset="0"/>
                <a:cs typeface="Arial" pitchFamily="34" charset="0"/>
              </a:rPr>
              <a:t>Enhance </a:t>
            </a:r>
            <a:r>
              <a:rPr lang="en-US" sz="2000" b="0" dirty="0" smtClean="0">
                <a:solidFill>
                  <a:srgbClr val="002060"/>
                </a:solidFill>
                <a:latin typeface="Arial" pitchFamily="34" charset="0"/>
                <a:cs typeface="Arial" pitchFamily="34" charset="0"/>
              </a:rPr>
              <a:t>the participation of young people in the economy through targeted and integrated </a:t>
            </a:r>
            <a:r>
              <a:rPr lang="en-US" sz="2000" dirty="0" err="1" smtClean="0">
                <a:solidFill>
                  <a:srgbClr val="002060"/>
                </a:solidFill>
                <a:latin typeface="Arial" pitchFamily="34" charset="0"/>
                <a:cs typeface="Arial" pitchFamily="34" charset="0"/>
              </a:rPr>
              <a:t>programmes</a:t>
            </a:r>
            <a:endParaRPr lang="en-US" sz="2000" dirty="0" smtClean="0">
              <a:solidFill>
                <a:srgbClr val="002060"/>
              </a:solidFill>
              <a:latin typeface="Arial" pitchFamily="34" charset="0"/>
              <a:cs typeface="Arial" pitchFamily="34" charset="0"/>
            </a:endParaRPr>
          </a:p>
          <a:p>
            <a:pPr algn="l">
              <a:buClr>
                <a:schemeClr val="accent1">
                  <a:lumMod val="75000"/>
                </a:schemeClr>
              </a:buClr>
              <a:buSzPct val="75000"/>
              <a:buFont typeface="Wingdings" pitchFamily="2" charset="2"/>
              <a:buChar char="v"/>
            </a:pPr>
            <a:r>
              <a:rPr lang="en-US" sz="2000" b="0" dirty="0" smtClean="0">
                <a:solidFill>
                  <a:srgbClr val="002060"/>
                </a:solidFill>
                <a:latin typeface="Arial" pitchFamily="34" charset="0"/>
                <a:cs typeface="Arial" pitchFamily="34" charset="0"/>
              </a:rPr>
              <a:t>Support </a:t>
            </a:r>
            <a:r>
              <a:rPr lang="en-US" sz="2000" b="0" dirty="0" smtClean="0">
                <a:solidFill>
                  <a:srgbClr val="002060"/>
                </a:solidFill>
                <a:latin typeface="Arial" pitchFamily="34" charset="0"/>
                <a:cs typeface="Arial" pitchFamily="34" charset="0"/>
              </a:rPr>
              <a:t>businesses and social enterprises that </a:t>
            </a:r>
            <a:r>
              <a:rPr lang="en-US" sz="2000" dirty="0" smtClean="0">
                <a:solidFill>
                  <a:srgbClr val="002060"/>
                </a:solidFill>
                <a:latin typeface="Arial" pitchFamily="34" charset="0"/>
                <a:cs typeface="Arial" pitchFamily="34" charset="0"/>
              </a:rPr>
              <a:t>promote</a:t>
            </a:r>
            <a:r>
              <a:rPr lang="en-US" sz="2000" b="0" dirty="0" smtClean="0">
                <a:solidFill>
                  <a:srgbClr val="002060"/>
                </a:solidFill>
                <a:latin typeface="Arial" pitchFamily="34" charset="0"/>
                <a:cs typeface="Arial" pitchFamily="34" charset="0"/>
              </a:rPr>
              <a:t> job placement, self-employment and income-generating </a:t>
            </a:r>
            <a:r>
              <a:rPr lang="en-US" sz="2000" b="0" dirty="0" smtClean="0">
                <a:solidFill>
                  <a:srgbClr val="002060"/>
                </a:solidFill>
                <a:latin typeface="Arial" pitchFamily="34" charset="0"/>
                <a:cs typeface="Arial" pitchFamily="34" charset="0"/>
              </a:rPr>
              <a:t>activities for youth</a:t>
            </a:r>
            <a:endParaRPr lang="en-US" sz="2000" b="0" dirty="0" smtClean="0">
              <a:solidFill>
                <a:srgbClr val="002060"/>
              </a:solidFill>
              <a:latin typeface="Arial" pitchFamily="34" charset="0"/>
              <a:cs typeface="Arial" pitchFamily="34" charset="0"/>
            </a:endParaRPr>
          </a:p>
          <a:p>
            <a:endParaRPr lang="en-ZA" sz="24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48680"/>
            <a:ext cx="5616624" cy="720080"/>
          </a:xfrm>
        </p:spPr>
        <p:txBody>
          <a:bodyPr>
            <a:noAutofit/>
          </a:bodyPr>
          <a:lstStyle/>
          <a:p>
            <a:r>
              <a:rPr lang="en-US" sz="2400" dirty="0" smtClean="0">
                <a:solidFill>
                  <a:schemeClr val="accent1">
                    <a:lumMod val="75000"/>
                  </a:schemeClr>
                </a:solidFill>
              </a:rPr>
              <a:t>NYDA – </a:t>
            </a:r>
            <a:r>
              <a:rPr lang="en-US" sz="2400" dirty="0" smtClean="0">
                <a:solidFill>
                  <a:schemeClr val="accent1">
                    <a:lumMod val="75000"/>
                  </a:schemeClr>
                </a:solidFill>
              </a:rPr>
              <a:t>Key Performance Areas</a:t>
            </a:r>
            <a:endParaRPr lang="en-ZA" sz="2400" dirty="0">
              <a:solidFill>
                <a:schemeClr val="accent1">
                  <a:lumMod val="75000"/>
                </a:schemeClr>
              </a:solidFill>
            </a:endParaRPr>
          </a:p>
        </p:txBody>
      </p:sp>
      <p:sp>
        <p:nvSpPr>
          <p:cNvPr id="3" name="Content Placeholder 2"/>
          <p:cNvSpPr>
            <a:spLocks noGrp="1"/>
          </p:cNvSpPr>
          <p:nvPr>
            <p:ph idx="1"/>
          </p:nvPr>
        </p:nvSpPr>
        <p:spPr>
          <a:xfrm>
            <a:off x="611560" y="1268760"/>
            <a:ext cx="7920880" cy="4752527"/>
          </a:xfrm>
        </p:spPr>
        <p:txBody>
          <a:bodyPr>
            <a:noAutofit/>
          </a:bodyPr>
          <a:lstStyle/>
          <a:p>
            <a:pPr indent="0">
              <a:lnSpc>
                <a:spcPct val="120000"/>
              </a:lnSpc>
              <a:spcBef>
                <a:spcPts val="600"/>
              </a:spcBef>
              <a:spcAft>
                <a:spcPts val="600"/>
              </a:spcAft>
              <a:buClr>
                <a:srgbClr val="FF0000"/>
              </a:buClr>
              <a:buSzPct val="60000"/>
              <a:buNone/>
            </a:pPr>
            <a:r>
              <a:rPr lang="en-US" sz="1600" b="0" dirty="0" smtClean="0">
                <a:solidFill>
                  <a:schemeClr val="tx2">
                    <a:lumMod val="50000"/>
                    <a:lumOff val="50000"/>
                  </a:schemeClr>
                </a:solidFill>
                <a:latin typeface="Arial" pitchFamily="34" charset="0"/>
                <a:cs typeface="Arial" pitchFamily="34" charset="0"/>
              </a:rPr>
              <a:t>The KPAs serve as a guideline as the NYDA tackles young people’s challenges, particularly those based in the rural areas and those with disabilities. </a:t>
            </a:r>
            <a:endParaRPr lang="en-US" sz="1600" b="0" dirty="0" smtClean="0">
              <a:solidFill>
                <a:schemeClr val="tx2">
                  <a:lumMod val="50000"/>
                  <a:lumOff val="50000"/>
                </a:schemeClr>
              </a:solidFill>
              <a:latin typeface="Arial" pitchFamily="34" charset="0"/>
              <a:cs typeface="Arial" pitchFamily="34" charset="0"/>
            </a:endParaRPr>
          </a:p>
          <a:p>
            <a:pPr indent="0">
              <a:lnSpc>
                <a:spcPct val="120000"/>
              </a:lnSpc>
              <a:spcBef>
                <a:spcPts val="600"/>
              </a:spcBef>
              <a:spcAft>
                <a:spcPts val="600"/>
              </a:spcAft>
              <a:buClr>
                <a:srgbClr val="FF0000"/>
              </a:buClr>
              <a:buSzPct val="60000"/>
              <a:buNone/>
            </a:pPr>
            <a:r>
              <a:rPr lang="en-US" sz="1600" b="0" dirty="0" smtClean="0">
                <a:solidFill>
                  <a:schemeClr val="tx2">
                    <a:lumMod val="50000"/>
                    <a:lumOff val="50000"/>
                  </a:schemeClr>
                </a:solidFill>
                <a:latin typeface="Arial" pitchFamily="34" charset="0"/>
                <a:cs typeface="Arial" pitchFamily="34" charset="0"/>
              </a:rPr>
              <a:t>Achieved </a:t>
            </a:r>
            <a:r>
              <a:rPr lang="en-US" sz="1600" b="0" dirty="0" smtClean="0">
                <a:solidFill>
                  <a:schemeClr val="tx2">
                    <a:lumMod val="50000"/>
                    <a:lumOff val="50000"/>
                  </a:schemeClr>
                </a:solidFill>
                <a:latin typeface="Arial" pitchFamily="34" charset="0"/>
                <a:cs typeface="Arial" pitchFamily="34" charset="0"/>
              </a:rPr>
              <a:t>through supporting self-employment initiatives, linking young people to job opportunities, providing information about opportunities and referring them to the relevant </a:t>
            </a:r>
            <a:r>
              <a:rPr lang="en-US" sz="1600" b="0" dirty="0" err="1" smtClean="0">
                <a:solidFill>
                  <a:schemeClr val="tx2">
                    <a:lumMod val="50000"/>
                    <a:lumOff val="50000"/>
                  </a:schemeClr>
                </a:solidFill>
                <a:latin typeface="Arial" pitchFamily="34" charset="0"/>
                <a:cs typeface="Arial" pitchFamily="34" charset="0"/>
              </a:rPr>
              <a:t>organisations</a:t>
            </a:r>
            <a:r>
              <a:rPr lang="en-US" sz="1600" b="0" dirty="0" smtClean="0">
                <a:solidFill>
                  <a:schemeClr val="tx2">
                    <a:lumMod val="50000"/>
                    <a:lumOff val="50000"/>
                  </a:schemeClr>
                </a:solidFill>
                <a:latin typeface="Arial" pitchFamily="34" charset="0"/>
                <a:cs typeface="Arial" pitchFamily="34" charset="0"/>
              </a:rPr>
              <a:t> and offering free career guidance at its youth </a:t>
            </a:r>
            <a:r>
              <a:rPr lang="en-US" sz="1600" b="0" dirty="0" err="1" smtClean="0">
                <a:solidFill>
                  <a:schemeClr val="tx2">
                    <a:lumMod val="50000"/>
                    <a:lumOff val="50000"/>
                  </a:schemeClr>
                </a:solidFill>
                <a:latin typeface="Arial" pitchFamily="34" charset="0"/>
                <a:cs typeface="Arial" pitchFamily="34" charset="0"/>
              </a:rPr>
              <a:t>centres</a:t>
            </a:r>
            <a:r>
              <a:rPr lang="en-US" sz="1600" b="0" dirty="0" smtClean="0">
                <a:solidFill>
                  <a:schemeClr val="tx2">
                    <a:lumMod val="50000"/>
                    <a:lumOff val="50000"/>
                  </a:schemeClr>
                </a:solidFill>
                <a:latin typeface="Arial" pitchFamily="34" charset="0"/>
                <a:cs typeface="Arial" pitchFamily="34" charset="0"/>
              </a:rPr>
              <a:t>.  </a:t>
            </a:r>
          </a:p>
          <a:p>
            <a:pPr algn="l">
              <a:buClr>
                <a:schemeClr val="accent1">
                  <a:lumMod val="75000"/>
                </a:schemeClr>
              </a:buClr>
              <a:buSzPct val="75000"/>
              <a:buFont typeface="Wingdings" pitchFamily="2" charset="2"/>
              <a:buChar char="ü"/>
            </a:pPr>
            <a:r>
              <a:rPr lang="en-US" sz="1800" b="0" dirty="0" smtClean="0">
                <a:solidFill>
                  <a:srgbClr val="002060"/>
                </a:solidFill>
                <a:latin typeface="Arial" pitchFamily="34" charset="0"/>
                <a:cs typeface="Arial" pitchFamily="34" charset="0"/>
              </a:rPr>
              <a:t>Economic </a:t>
            </a:r>
            <a:r>
              <a:rPr lang="en-US" sz="1800" b="0" dirty="0" smtClean="0">
                <a:solidFill>
                  <a:srgbClr val="002060"/>
                </a:solidFill>
                <a:latin typeface="Arial" pitchFamily="34" charset="0"/>
                <a:cs typeface="Arial" pitchFamily="34" charset="0"/>
              </a:rPr>
              <a:t>Participation</a:t>
            </a:r>
          </a:p>
          <a:p>
            <a:pPr algn="l">
              <a:buClr>
                <a:schemeClr val="accent1">
                  <a:lumMod val="75000"/>
                </a:schemeClr>
              </a:buClr>
              <a:buSzPct val="75000"/>
              <a:buFont typeface="Wingdings" pitchFamily="2" charset="2"/>
              <a:buChar char="ü"/>
            </a:pPr>
            <a:r>
              <a:rPr lang="en-US" sz="1800" b="0" dirty="0" smtClean="0">
                <a:solidFill>
                  <a:srgbClr val="002060"/>
                </a:solidFill>
                <a:latin typeface="Arial" pitchFamily="34" charset="0"/>
                <a:cs typeface="Arial" pitchFamily="34" charset="0"/>
              </a:rPr>
              <a:t>Education and Skills Development</a:t>
            </a:r>
          </a:p>
          <a:p>
            <a:pPr algn="l">
              <a:buClr>
                <a:schemeClr val="accent1">
                  <a:lumMod val="75000"/>
                </a:schemeClr>
              </a:buClr>
              <a:buSzPct val="75000"/>
              <a:buFont typeface="Wingdings" pitchFamily="2" charset="2"/>
              <a:buChar char="ü"/>
            </a:pPr>
            <a:r>
              <a:rPr lang="en-US" sz="1800" b="0" dirty="0" smtClean="0">
                <a:solidFill>
                  <a:srgbClr val="002060"/>
                </a:solidFill>
                <a:latin typeface="Arial" pitchFamily="34" charset="0"/>
                <a:cs typeface="Arial" pitchFamily="34" charset="0"/>
              </a:rPr>
              <a:t>Effective and Efficient Management of Resources</a:t>
            </a:r>
          </a:p>
          <a:p>
            <a:pPr algn="l">
              <a:buClr>
                <a:schemeClr val="accent1">
                  <a:lumMod val="75000"/>
                </a:schemeClr>
              </a:buClr>
              <a:buSzPct val="75000"/>
              <a:buFont typeface="Wingdings" pitchFamily="2" charset="2"/>
              <a:buChar char="ü"/>
            </a:pPr>
            <a:r>
              <a:rPr lang="en-US" sz="1800" b="0" dirty="0" smtClean="0">
                <a:solidFill>
                  <a:srgbClr val="002060"/>
                </a:solidFill>
                <a:latin typeface="Arial" pitchFamily="34" charset="0"/>
                <a:cs typeface="Arial" pitchFamily="34" charset="0"/>
              </a:rPr>
              <a:t>Information Services and Communications</a:t>
            </a:r>
          </a:p>
          <a:p>
            <a:pPr algn="l">
              <a:buClr>
                <a:schemeClr val="accent1">
                  <a:lumMod val="75000"/>
                </a:schemeClr>
              </a:buClr>
              <a:buSzPct val="75000"/>
              <a:buFont typeface="Wingdings" pitchFamily="2" charset="2"/>
              <a:buChar char="ü"/>
            </a:pPr>
            <a:r>
              <a:rPr lang="en-US" sz="1800" b="0" dirty="0" smtClean="0">
                <a:solidFill>
                  <a:srgbClr val="002060"/>
                </a:solidFill>
                <a:latin typeface="Arial" pitchFamily="34" charset="0"/>
                <a:cs typeface="Arial" pitchFamily="34" charset="0"/>
              </a:rPr>
              <a:t>National Youth </a:t>
            </a:r>
            <a:r>
              <a:rPr lang="en-US" sz="1800" b="0" dirty="0" smtClean="0">
                <a:solidFill>
                  <a:srgbClr val="002060"/>
                </a:solidFill>
                <a:latin typeface="Arial" pitchFamily="34" charset="0"/>
                <a:cs typeface="Arial" pitchFamily="34" charset="0"/>
              </a:rPr>
              <a:t>Service</a:t>
            </a:r>
            <a:endParaRPr lang="en-US" sz="1800" b="0" dirty="0" smtClean="0">
              <a:solidFill>
                <a:srgbClr val="002060"/>
              </a:solidFill>
              <a:latin typeface="Arial" pitchFamily="34" charset="0"/>
              <a:cs typeface="Arial" pitchFamily="34" charset="0"/>
            </a:endParaRPr>
          </a:p>
          <a:p>
            <a:pPr algn="l">
              <a:buClr>
                <a:schemeClr val="accent1">
                  <a:lumMod val="75000"/>
                </a:schemeClr>
              </a:buClr>
              <a:buSzPct val="75000"/>
              <a:buFont typeface="Wingdings" pitchFamily="2" charset="2"/>
              <a:buChar char="ü"/>
            </a:pPr>
            <a:r>
              <a:rPr lang="en-US" sz="1800" b="0" dirty="0" smtClean="0">
                <a:solidFill>
                  <a:srgbClr val="002060"/>
                </a:solidFill>
                <a:latin typeface="Arial" pitchFamily="34" charset="0"/>
                <a:cs typeface="Arial" pitchFamily="34" charset="0"/>
              </a:rPr>
              <a:t>Policy, Lobby and Advocacy </a:t>
            </a:r>
          </a:p>
          <a:p>
            <a:pPr algn="l">
              <a:buClr>
                <a:schemeClr val="accent1">
                  <a:lumMod val="75000"/>
                </a:schemeClr>
              </a:buClr>
              <a:buSzPct val="75000"/>
              <a:buFont typeface="Wingdings" pitchFamily="2" charset="2"/>
              <a:buChar char="ü"/>
            </a:pPr>
            <a:r>
              <a:rPr lang="en-US" sz="1800" b="0" dirty="0" smtClean="0">
                <a:solidFill>
                  <a:srgbClr val="002060"/>
                </a:solidFill>
                <a:latin typeface="Arial" pitchFamily="34" charset="0"/>
                <a:cs typeface="Arial" pitchFamily="34" charset="0"/>
              </a:rPr>
              <a:t>Research, Monitoring and Evaluation</a:t>
            </a:r>
          </a:p>
          <a:p>
            <a:pPr algn="l">
              <a:buClr>
                <a:schemeClr val="accent1">
                  <a:lumMod val="75000"/>
                </a:schemeClr>
              </a:buClr>
              <a:buSzPct val="75000"/>
              <a:buFont typeface="Wingdings" pitchFamily="2" charset="2"/>
              <a:buChar char="ü"/>
            </a:pPr>
            <a:r>
              <a:rPr lang="en-US" sz="1800" b="0" dirty="0" smtClean="0">
                <a:solidFill>
                  <a:srgbClr val="002060"/>
                </a:solidFill>
                <a:latin typeface="Arial" pitchFamily="34" charset="0"/>
                <a:cs typeface="Arial" pitchFamily="34" charset="0"/>
              </a:rPr>
              <a:t>Social </a:t>
            </a:r>
            <a:r>
              <a:rPr lang="en-US" sz="1800" b="0" dirty="0" smtClean="0">
                <a:solidFill>
                  <a:srgbClr val="002060"/>
                </a:solidFill>
                <a:latin typeface="Arial" pitchFamily="34" charset="0"/>
                <a:cs typeface="Arial" pitchFamily="34" charset="0"/>
              </a:rPr>
              <a:t>Cohesion</a:t>
            </a:r>
            <a:endParaRPr lang="en-US" sz="1800" b="0" dirty="0" smtClean="0">
              <a:solidFill>
                <a:srgbClr val="002060"/>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548680"/>
            <a:ext cx="5688632" cy="648072"/>
          </a:xfrm>
        </p:spPr>
        <p:txBody>
          <a:bodyPr>
            <a:noAutofit/>
          </a:bodyPr>
          <a:lstStyle/>
          <a:p>
            <a:r>
              <a:rPr lang="en-US" sz="2000" dirty="0" smtClean="0">
                <a:solidFill>
                  <a:schemeClr val="accent1">
                    <a:lumMod val="75000"/>
                  </a:schemeClr>
                </a:solidFill>
                <a:latin typeface="Arial" pitchFamily="34" charset="0"/>
                <a:cs typeface="Arial" pitchFamily="34" charset="0"/>
              </a:rPr>
              <a:t>NYDA – Financing Youth Entrepreneurs</a:t>
            </a:r>
            <a:endParaRPr lang="en-ZA" sz="2000" dirty="0">
              <a:solidFill>
                <a:schemeClr val="accent1">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683568" y="1412776"/>
            <a:ext cx="7772400" cy="4608512"/>
          </a:xfrm>
        </p:spPr>
        <p:txBody>
          <a:bodyPr>
            <a:normAutofit fontScale="25000" lnSpcReduction="20000"/>
          </a:bodyPr>
          <a:lstStyle/>
          <a:p>
            <a:pPr algn="ctr">
              <a:buNone/>
            </a:pPr>
            <a:r>
              <a:rPr lang="en-US" sz="6400" b="0" dirty="0" smtClean="0">
                <a:solidFill>
                  <a:schemeClr val="tx2">
                    <a:lumMod val="50000"/>
                    <a:lumOff val="50000"/>
                  </a:schemeClr>
                </a:solidFill>
                <a:latin typeface="Arial" pitchFamily="34" charset="0"/>
                <a:cs typeface="Arial" pitchFamily="34" charset="0"/>
              </a:rPr>
              <a:t>Enterprise Finance aims to promote entrepreneurship among young people, </a:t>
            </a:r>
            <a:r>
              <a:rPr lang="en-US" sz="6400" b="0" dirty="0" smtClean="0">
                <a:solidFill>
                  <a:schemeClr val="tx2">
                    <a:lumMod val="50000"/>
                    <a:lumOff val="50000"/>
                  </a:schemeClr>
                </a:solidFill>
                <a:latin typeface="Arial" pitchFamily="34" charset="0"/>
                <a:cs typeface="Arial" pitchFamily="34" charset="0"/>
              </a:rPr>
              <a:t>providing funding </a:t>
            </a:r>
            <a:r>
              <a:rPr lang="en-US" sz="6400" b="0" dirty="0" smtClean="0">
                <a:solidFill>
                  <a:schemeClr val="tx2">
                    <a:lumMod val="50000"/>
                    <a:lumOff val="50000"/>
                  </a:schemeClr>
                </a:solidFill>
                <a:latin typeface="Arial" pitchFamily="34" charset="0"/>
                <a:cs typeface="Arial" pitchFamily="34" charset="0"/>
              </a:rPr>
              <a:t>to youth aged 18-35 years old to help them start a new business or grow an existing </a:t>
            </a:r>
            <a:r>
              <a:rPr lang="en-US" sz="6400" b="0" dirty="0" smtClean="0">
                <a:solidFill>
                  <a:schemeClr val="tx2">
                    <a:lumMod val="50000"/>
                    <a:lumOff val="50000"/>
                  </a:schemeClr>
                </a:solidFill>
                <a:latin typeface="Arial" pitchFamily="34" charset="0"/>
                <a:cs typeface="Arial" pitchFamily="34" charset="0"/>
              </a:rPr>
              <a:t>one</a:t>
            </a:r>
            <a:endParaRPr lang="en-US" sz="6400" b="0" dirty="0" smtClean="0">
              <a:solidFill>
                <a:schemeClr val="tx2">
                  <a:lumMod val="50000"/>
                  <a:lumOff val="50000"/>
                </a:schemeClr>
              </a:solidFill>
              <a:latin typeface="Arial" pitchFamily="34" charset="0"/>
              <a:cs typeface="Arial" pitchFamily="34" charset="0"/>
            </a:endParaRPr>
          </a:p>
          <a:p>
            <a:pPr>
              <a:buNone/>
            </a:pPr>
            <a:r>
              <a:rPr lang="en-US" sz="6400" dirty="0" smtClean="0">
                <a:solidFill>
                  <a:schemeClr val="tx2">
                    <a:lumMod val="75000"/>
                    <a:lumOff val="25000"/>
                  </a:schemeClr>
                </a:solidFill>
                <a:latin typeface="Arial" pitchFamily="34" charset="0"/>
                <a:cs typeface="Arial" pitchFamily="34" charset="0"/>
              </a:rPr>
              <a:t>SME Funding </a:t>
            </a:r>
          </a:p>
          <a:p>
            <a:pPr marL="357188" lvl="1" indent="-357188">
              <a:buClr>
                <a:schemeClr val="accent1">
                  <a:lumMod val="75000"/>
                </a:schemeClr>
              </a:buClr>
              <a:buSzPct val="75000"/>
              <a:buFont typeface="Wingdings" pitchFamily="2" charset="2"/>
              <a:buChar char="§"/>
            </a:pPr>
            <a:r>
              <a:rPr lang="en-US" sz="6400" b="0" dirty="0" smtClean="0">
                <a:solidFill>
                  <a:srgbClr val="002060"/>
                </a:solidFill>
                <a:latin typeface="Arial" pitchFamily="34" charset="0"/>
                <a:cs typeface="Arial" pitchFamily="34" charset="0"/>
              </a:rPr>
              <a:t>Youth </a:t>
            </a:r>
            <a:r>
              <a:rPr lang="en-US" sz="6400" b="0" dirty="0" smtClean="0">
                <a:solidFill>
                  <a:srgbClr val="002060"/>
                </a:solidFill>
                <a:latin typeface="Arial" pitchFamily="34" charset="0"/>
                <a:cs typeface="Arial" pitchFamily="34" charset="0"/>
              </a:rPr>
              <a:t>(aged 35 and younger) must hold greater than 26% of the shares in the company and be operationally involved in the business </a:t>
            </a:r>
          </a:p>
          <a:p>
            <a:pPr marL="357188" lvl="1" indent="-357188">
              <a:buClr>
                <a:schemeClr val="accent1">
                  <a:lumMod val="75000"/>
                </a:schemeClr>
              </a:buClr>
              <a:buSzPct val="75000"/>
              <a:buFont typeface="Wingdings" pitchFamily="2" charset="2"/>
              <a:buChar char="§"/>
            </a:pPr>
            <a:r>
              <a:rPr lang="en-US" sz="6400" b="0" dirty="0" smtClean="0">
                <a:solidFill>
                  <a:srgbClr val="002060"/>
                </a:solidFill>
                <a:latin typeface="Arial" pitchFamily="34" charset="0"/>
                <a:cs typeface="Arial" pitchFamily="34" charset="0"/>
              </a:rPr>
              <a:t>Must be a previously disadvantaged South African youth </a:t>
            </a:r>
          </a:p>
          <a:p>
            <a:pPr marL="357188" lvl="1" indent="-357188">
              <a:buClr>
                <a:schemeClr val="accent1">
                  <a:lumMod val="75000"/>
                </a:schemeClr>
              </a:buClr>
              <a:buSzPct val="75000"/>
              <a:buFont typeface="Wingdings" pitchFamily="2" charset="2"/>
              <a:buChar char="§"/>
            </a:pPr>
            <a:r>
              <a:rPr lang="en-US" sz="6400" b="0" dirty="0" smtClean="0">
                <a:solidFill>
                  <a:srgbClr val="002060"/>
                </a:solidFill>
                <a:latin typeface="Arial" pitchFamily="34" charset="0"/>
                <a:cs typeface="Arial" pitchFamily="34" charset="0"/>
              </a:rPr>
              <a:t>Must demonstrate commitment to the venture</a:t>
            </a:r>
          </a:p>
          <a:p>
            <a:pPr marL="357188" lvl="1" indent="-357188">
              <a:buClr>
                <a:schemeClr val="accent1">
                  <a:lumMod val="75000"/>
                </a:schemeClr>
              </a:buClr>
              <a:buSzPct val="75000"/>
              <a:buFont typeface="Wingdings" pitchFamily="2" charset="2"/>
              <a:buChar char="§"/>
            </a:pPr>
            <a:r>
              <a:rPr lang="en-US" sz="6400" b="0" dirty="0" smtClean="0">
                <a:solidFill>
                  <a:srgbClr val="002060"/>
                </a:solidFill>
                <a:latin typeface="Arial" pitchFamily="34" charset="0"/>
                <a:cs typeface="Arial" pitchFamily="34" charset="0"/>
              </a:rPr>
              <a:t>The venture must be economically </a:t>
            </a:r>
            <a:r>
              <a:rPr lang="en-US" sz="6400" b="0" dirty="0" smtClean="0">
                <a:solidFill>
                  <a:srgbClr val="002060"/>
                </a:solidFill>
                <a:latin typeface="Arial" pitchFamily="34" charset="0"/>
                <a:cs typeface="Arial" pitchFamily="34" charset="0"/>
              </a:rPr>
              <a:t>viable</a:t>
            </a:r>
          </a:p>
          <a:p>
            <a:pPr lvl="1">
              <a:buClr>
                <a:schemeClr val="accent1">
                  <a:lumMod val="75000"/>
                </a:schemeClr>
              </a:buClr>
              <a:buSzPct val="75000"/>
              <a:buFont typeface="Wingdings" pitchFamily="2" charset="2"/>
              <a:buChar char="§"/>
            </a:pPr>
            <a:endParaRPr lang="en-US" b="1" dirty="0" smtClean="0"/>
          </a:p>
          <a:p>
            <a:pPr>
              <a:buNone/>
            </a:pPr>
            <a:r>
              <a:rPr lang="en-US" sz="6400" dirty="0" smtClean="0">
                <a:solidFill>
                  <a:schemeClr val="tx2">
                    <a:lumMod val="75000"/>
                    <a:lumOff val="25000"/>
                  </a:schemeClr>
                </a:solidFill>
                <a:latin typeface="Arial" pitchFamily="34" charset="0"/>
                <a:cs typeface="Arial" pitchFamily="34" charset="0"/>
              </a:rPr>
              <a:t>Micro-finance</a:t>
            </a:r>
            <a:r>
              <a:rPr lang="en-US" sz="4900" b="0" dirty="0" smtClean="0">
                <a:solidFill>
                  <a:schemeClr val="tx2">
                    <a:lumMod val="50000"/>
                    <a:lumOff val="50000"/>
                  </a:schemeClr>
                </a:solidFill>
                <a:latin typeface="Arial" pitchFamily="34" charset="0"/>
                <a:cs typeface="Arial" pitchFamily="34" charset="0"/>
              </a:rPr>
              <a:t> </a:t>
            </a:r>
          </a:p>
          <a:p>
            <a:pPr marL="357188" lvl="1" indent="-357188">
              <a:buClr>
                <a:schemeClr val="accent1">
                  <a:lumMod val="75000"/>
                </a:schemeClr>
              </a:buClr>
              <a:buSzPct val="75000"/>
              <a:buFont typeface="Wingdings" pitchFamily="2" charset="2"/>
              <a:buChar char="§"/>
            </a:pPr>
            <a:r>
              <a:rPr lang="en-US" sz="6400" b="0" dirty="0" smtClean="0">
                <a:solidFill>
                  <a:srgbClr val="002060"/>
                </a:solidFill>
                <a:latin typeface="Arial" pitchFamily="34" charset="0"/>
                <a:cs typeface="Arial" pitchFamily="34" charset="0"/>
              </a:rPr>
              <a:t>To promote </a:t>
            </a:r>
            <a:r>
              <a:rPr lang="en-US" sz="6400" b="0" dirty="0" smtClean="0">
                <a:solidFill>
                  <a:srgbClr val="002060"/>
                </a:solidFill>
                <a:latin typeface="Arial" pitchFamily="34" charset="0"/>
                <a:cs typeface="Arial" pitchFamily="34" charset="0"/>
              </a:rPr>
              <a:t>entrepreneurship among young </a:t>
            </a:r>
            <a:r>
              <a:rPr lang="en-US" sz="6400" b="0" dirty="0" smtClean="0">
                <a:solidFill>
                  <a:srgbClr val="002060"/>
                </a:solidFill>
                <a:latin typeface="Arial" pitchFamily="34" charset="0"/>
                <a:cs typeface="Arial" pitchFamily="34" charset="0"/>
              </a:rPr>
              <a:t>people - loans </a:t>
            </a:r>
            <a:r>
              <a:rPr lang="en-US" sz="6400" b="0" dirty="0" smtClean="0">
                <a:solidFill>
                  <a:srgbClr val="002060"/>
                </a:solidFill>
                <a:latin typeface="Arial" pitchFamily="34" charset="0"/>
                <a:cs typeface="Arial" pitchFamily="34" charset="0"/>
              </a:rPr>
              <a:t>ranging from R1000 to R100 000 to youth aged 18-35 years </a:t>
            </a:r>
            <a:r>
              <a:rPr lang="en-US" sz="6400" b="0" dirty="0" smtClean="0">
                <a:solidFill>
                  <a:srgbClr val="002060"/>
                </a:solidFill>
                <a:latin typeface="Arial" pitchFamily="34" charset="0"/>
                <a:cs typeface="Arial" pitchFamily="34" charset="0"/>
              </a:rPr>
              <a:t>old</a:t>
            </a:r>
            <a:endParaRPr lang="en-US" sz="6400" b="0" dirty="0" smtClean="0">
              <a:solidFill>
                <a:srgbClr val="002060"/>
              </a:solidFill>
              <a:latin typeface="Arial" pitchFamily="34" charset="0"/>
              <a:cs typeface="Arial" pitchFamily="34" charset="0"/>
            </a:endParaRPr>
          </a:p>
          <a:p>
            <a:pPr marL="357188" lvl="1" indent="-357188">
              <a:buClr>
                <a:schemeClr val="accent1">
                  <a:lumMod val="75000"/>
                </a:schemeClr>
              </a:buClr>
              <a:buSzPct val="75000"/>
              <a:buFont typeface="Wingdings" pitchFamily="2" charset="2"/>
              <a:buChar char="§"/>
            </a:pPr>
            <a:r>
              <a:rPr lang="en-US" sz="6400" b="0" dirty="0" smtClean="0">
                <a:solidFill>
                  <a:srgbClr val="002060"/>
                </a:solidFill>
                <a:latin typeface="Arial" pitchFamily="34" charset="0"/>
                <a:cs typeface="Arial" pitchFamily="34" charset="0"/>
              </a:rPr>
              <a:t>The loan is divided into 8 different products where finance is structured according to the amount requested, affordability indicators and the type of finance </a:t>
            </a:r>
            <a:r>
              <a:rPr lang="en-US" sz="6400" b="0" dirty="0" smtClean="0">
                <a:solidFill>
                  <a:srgbClr val="002060"/>
                </a:solidFill>
                <a:latin typeface="Arial" pitchFamily="34" charset="0"/>
                <a:cs typeface="Arial" pitchFamily="34" charset="0"/>
              </a:rPr>
              <a:t>required</a:t>
            </a:r>
          </a:p>
          <a:p>
            <a:pPr marL="357188" lvl="1" indent="-357188">
              <a:buClr>
                <a:schemeClr val="accent1">
                  <a:lumMod val="75000"/>
                </a:schemeClr>
              </a:buClr>
              <a:buSzPct val="75000"/>
              <a:buFont typeface="Wingdings" pitchFamily="2" charset="2"/>
              <a:buChar char="§"/>
            </a:pPr>
            <a:r>
              <a:rPr lang="en-US" sz="6400" b="0" dirty="0" smtClean="0">
                <a:solidFill>
                  <a:srgbClr val="002060"/>
                </a:solidFill>
                <a:latin typeface="Arial" pitchFamily="34" charset="0"/>
                <a:cs typeface="Arial" pitchFamily="34" charset="0"/>
              </a:rPr>
              <a:t>The </a:t>
            </a:r>
            <a:r>
              <a:rPr lang="en-US" sz="6400" b="0" dirty="0" smtClean="0">
                <a:solidFill>
                  <a:srgbClr val="002060"/>
                </a:solidFill>
                <a:latin typeface="Arial" pitchFamily="34" charset="0"/>
                <a:cs typeface="Arial" pitchFamily="34" charset="0"/>
              </a:rPr>
              <a:t>terms are </a:t>
            </a:r>
            <a:r>
              <a:rPr lang="en-US" sz="6400" b="0" dirty="0" smtClean="0">
                <a:solidFill>
                  <a:srgbClr val="002060"/>
                </a:solidFill>
                <a:latin typeface="Arial" pitchFamily="34" charset="0"/>
                <a:cs typeface="Arial" pitchFamily="34" charset="0"/>
              </a:rPr>
              <a:t>tailored </a:t>
            </a:r>
            <a:r>
              <a:rPr lang="en-US" sz="6400" b="0" dirty="0" smtClean="0">
                <a:solidFill>
                  <a:srgbClr val="002060"/>
                </a:solidFill>
                <a:latin typeface="Arial" pitchFamily="34" charset="0"/>
                <a:cs typeface="Arial" pitchFamily="34" charset="0"/>
              </a:rPr>
              <a:t>around the individual’s </a:t>
            </a:r>
            <a:r>
              <a:rPr lang="en-US" sz="6400" b="0" dirty="0" smtClean="0">
                <a:solidFill>
                  <a:srgbClr val="002060"/>
                </a:solidFill>
                <a:latin typeface="Arial" pitchFamily="34" charset="0"/>
                <a:cs typeface="Arial" pitchFamily="34" charset="0"/>
              </a:rPr>
              <a:t>requirements</a:t>
            </a:r>
            <a:endParaRPr lang="en-US" sz="6400" b="0" dirty="0" smtClean="0">
              <a:solidFill>
                <a:srgbClr val="002060"/>
              </a:solidFill>
              <a:latin typeface="Arial" pitchFamily="34" charset="0"/>
              <a:cs typeface="Arial" pitchFamily="34" charset="0"/>
            </a:endParaRPr>
          </a:p>
          <a:p>
            <a:pPr marL="357188" lvl="1" indent="-357188">
              <a:buClr>
                <a:schemeClr val="accent1">
                  <a:lumMod val="75000"/>
                </a:schemeClr>
              </a:buClr>
              <a:buSzPct val="75000"/>
              <a:buFont typeface="Wingdings" pitchFamily="2" charset="2"/>
              <a:buChar char="§"/>
            </a:pPr>
            <a:r>
              <a:rPr lang="en-US" sz="6400" b="0" dirty="0" smtClean="0">
                <a:solidFill>
                  <a:srgbClr val="002060"/>
                </a:solidFill>
                <a:latin typeface="Arial" pitchFamily="34" charset="0"/>
                <a:cs typeface="Arial" pitchFamily="34" charset="0"/>
              </a:rPr>
              <a:t>To apply for a micro loan, the entrepreneur </a:t>
            </a:r>
            <a:r>
              <a:rPr lang="en-US" sz="6400" b="0" dirty="0" smtClean="0">
                <a:solidFill>
                  <a:srgbClr val="002060"/>
                </a:solidFill>
                <a:latin typeface="Arial" pitchFamily="34" charset="0"/>
                <a:cs typeface="Arial" pitchFamily="34" charset="0"/>
              </a:rPr>
              <a:t>must be </a:t>
            </a:r>
            <a:r>
              <a:rPr lang="en-US" sz="6400" b="0" dirty="0" smtClean="0">
                <a:solidFill>
                  <a:srgbClr val="002060"/>
                </a:solidFill>
                <a:latin typeface="Arial" pitchFamily="34" charset="0"/>
                <a:cs typeface="Arial" pitchFamily="34" charset="0"/>
              </a:rPr>
              <a:t>a South African aged 18 to 35, who is or plans to be very involved in the business</a:t>
            </a:r>
          </a:p>
          <a:p>
            <a:pPr marL="357188" lvl="1" indent="-357188">
              <a:buClr>
                <a:schemeClr val="accent1">
                  <a:lumMod val="75000"/>
                </a:schemeClr>
              </a:buClr>
              <a:buSzPct val="75000"/>
              <a:buFont typeface="Wingdings" pitchFamily="2" charset="2"/>
              <a:buChar char="§"/>
            </a:pPr>
            <a:r>
              <a:rPr lang="en-US" sz="6400" b="0" dirty="0" smtClean="0">
                <a:solidFill>
                  <a:srgbClr val="002060"/>
                </a:solidFill>
                <a:latin typeface="Arial" pitchFamily="34" charset="0"/>
                <a:cs typeface="Arial" pitchFamily="34" charset="0"/>
              </a:rPr>
              <a:t>Submit a </a:t>
            </a:r>
            <a:r>
              <a:rPr lang="en-US" sz="6400" b="0" dirty="0" smtClean="0">
                <a:solidFill>
                  <a:srgbClr val="002060"/>
                </a:solidFill>
                <a:latin typeface="Arial" pitchFamily="34" charset="0"/>
                <a:cs typeface="Arial" pitchFamily="34" charset="0"/>
              </a:rPr>
              <a:t>business plan, and be able to show that </a:t>
            </a:r>
            <a:r>
              <a:rPr lang="en-US" sz="6400" b="0" dirty="0" smtClean="0">
                <a:solidFill>
                  <a:srgbClr val="002060"/>
                </a:solidFill>
                <a:latin typeface="Arial" pitchFamily="34" charset="0"/>
                <a:cs typeface="Arial" pitchFamily="34" charset="0"/>
              </a:rPr>
              <a:t>the new </a:t>
            </a:r>
            <a:r>
              <a:rPr lang="en-US" sz="6400" b="0" dirty="0" smtClean="0">
                <a:solidFill>
                  <a:srgbClr val="002060"/>
                </a:solidFill>
                <a:latin typeface="Arial" pitchFamily="34" charset="0"/>
                <a:cs typeface="Arial" pitchFamily="34" charset="0"/>
              </a:rPr>
              <a:t>or existing business will be able to repay the loan</a:t>
            </a:r>
            <a:r>
              <a:rPr lang="en-US" sz="6400" b="0" dirty="0" smtClean="0">
                <a:solidFill>
                  <a:srgbClr val="002060"/>
                </a:solidFill>
                <a:latin typeface="Arial" pitchFamily="34" charset="0"/>
                <a:cs typeface="Arial" pitchFamily="34" charset="0"/>
              </a:rPr>
              <a:t>.</a:t>
            </a:r>
            <a:endParaRPr lang="en-Z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548680"/>
            <a:ext cx="4320480" cy="864096"/>
          </a:xfrm>
        </p:spPr>
        <p:txBody>
          <a:bodyPr>
            <a:noAutofit/>
          </a:bodyPr>
          <a:lstStyle/>
          <a:p>
            <a:r>
              <a:rPr lang="en-US" sz="3200" dirty="0" smtClean="0">
                <a:solidFill>
                  <a:schemeClr val="accent1">
                    <a:lumMod val="75000"/>
                  </a:schemeClr>
                </a:solidFill>
              </a:rPr>
              <a:t>NYDA </a:t>
            </a:r>
            <a:r>
              <a:rPr lang="en-US" sz="3200" dirty="0" smtClean="0">
                <a:solidFill>
                  <a:schemeClr val="accent1">
                    <a:lumMod val="75000"/>
                  </a:schemeClr>
                </a:solidFill>
              </a:rPr>
              <a:t>Overall Successes</a:t>
            </a:r>
            <a:endParaRPr lang="en-ZA" sz="4400" dirty="0"/>
          </a:p>
        </p:txBody>
      </p:sp>
      <p:sp>
        <p:nvSpPr>
          <p:cNvPr id="3" name="Content Placeholder 2"/>
          <p:cNvSpPr>
            <a:spLocks noGrp="1"/>
          </p:cNvSpPr>
          <p:nvPr>
            <p:ph idx="1"/>
          </p:nvPr>
        </p:nvSpPr>
        <p:spPr>
          <a:xfrm>
            <a:off x="685800" y="1556792"/>
            <a:ext cx="7772400" cy="4392488"/>
          </a:xfrm>
        </p:spPr>
        <p:txBody>
          <a:bodyPr>
            <a:noAutofit/>
          </a:bodyPr>
          <a:lstStyle/>
          <a:p>
            <a:pPr>
              <a:buClr>
                <a:schemeClr val="accent1">
                  <a:lumMod val="75000"/>
                </a:schemeClr>
              </a:buClr>
              <a:buSzPct val="75000"/>
              <a:buNone/>
            </a:pPr>
            <a:r>
              <a:rPr lang="en-US" sz="2800" b="0" dirty="0" smtClean="0">
                <a:solidFill>
                  <a:schemeClr val="tx2">
                    <a:lumMod val="50000"/>
                    <a:lumOff val="50000"/>
                  </a:schemeClr>
                </a:solidFill>
                <a:latin typeface="Arial" pitchFamily="34" charset="0"/>
                <a:cs typeface="Arial" pitchFamily="34" charset="0"/>
              </a:rPr>
              <a:t>Numerous young people have been assisted since the NYDA’s establishment including:</a:t>
            </a:r>
          </a:p>
          <a:p>
            <a:pPr lvl="1">
              <a:buClr>
                <a:schemeClr val="accent1">
                  <a:lumMod val="75000"/>
                </a:schemeClr>
              </a:buClr>
              <a:buSzPct val="75000"/>
              <a:buFont typeface="Wingdings" pitchFamily="2" charset="2"/>
              <a:buChar char="Ø"/>
            </a:pPr>
            <a:r>
              <a:rPr lang="en-US" sz="2400" b="0" dirty="0" smtClean="0">
                <a:solidFill>
                  <a:srgbClr val="002060"/>
                </a:solidFill>
                <a:latin typeface="Arial" pitchFamily="34" charset="0"/>
                <a:cs typeface="Arial" pitchFamily="34" charset="0"/>
              </a:rPr>
              <a:t>Disbursing loans to microfinance </a:t>
            </a:r>
            <a:r>
              <a:rPr lang="en-US" sz="2400" b="0" dirty="0" smtClean="0">
                <a:solidFill>
                  <a:srgbClr val="002060"/>
                </a:solidFill>
                <a:latin typeface="Arial" pitchFamily="34" charset="0"/>
                <a:cs typeface="Arial" pitchFamily="34" charset="0"/>
              </a:rPr>
              <a:t>enterprises</a:t>
            </a:r>
          </a:p>
          <a:p>
            <a:pPr lvl="1">
              <a:buClr>
                <a:schemeClr val="accent1">
                  <a:lumMod val="75000"/>
                </a:schemeClr>
              </a:buClr>
              <a:buSzPct val="75000"/>
              <a:buFont typeface="Wingdings" pitchFamily="2" charset="2"/>
              <a:buChar char="Ø"/>
            </a:pPr>
            <a:r>
              <a:rPr lang="en-US" sz="2400" b="0" dirty="0" smtClean="0">
                <a:solidFill>
                  <a:srgbClr val="002060"/>
                </a:solidFill>
                <a:latin typeface="Arial" pitchFamily="34" charset="0"/>
                <a:cs typeface="Arial" pitchFamily="34" charset="0"/>
              </a:rPr>
              <a:t>Disbursing </a:t>
            </a:r>
            <a:r>
              <a:rPr lang="en-US" sz="2400" b="0" dirty="0" smtClean="0">
                <a:solidFill>
                  <a:srgbClr val="002060"/>
                </a:solidFill>
                <a:latin typeface="Arial" pitchFamily="34" charset="0"/>
                <a:cs typeface="Arial" pitchFamily="34" charset="0"/>
              </a:rPr>
              <a:t>Small and Medium Enterprise </a:t>
            </a:r>
            <a:r>
              <a:rPr lang="en-US" sz="2400" b="0" dirty="0" smtClean="0">
                <a:solidFill>
                  <a:srgbClr val="002060"/>
                </a:solidFill>
                <a:latin typeface="Arial" pitchFamily="34" charset="0"/>
                <a:cs typeface="Arial" pitchFamily="34" charset="0"/>
              </a:rPr>
              <a:t>loans</a:t>
            </a:r>
          </a:p>
          <a:p>
            <a:pPr lvl="1">
              <a:buClr>
                <a:schemeClr val="accent1">
                  <a:lumMod val="75000"/>
                </a:schemeClr>
              </a:buClr>
              <a:buSzPct val="75000"/>
              <a:buFont typeface="Wingdings" pitchFamily="2" charset="2"/>
              <a:buChar char="Ø"/>
            </a:pPr>
            <a:r>
              <a:rPr lang="en-US" sz="2400" b="0" dirty="0" smtClean="0">
                <a:solidFill>
                  <a:srgbClr val="002060"/>
                </a:solidFill>
                <a:latin typeface="Arial" pitchFamily="34" charset="0"/>
                <a:cs typeface="Arial" pitchFamily="34" charset="0"/>
              </a:rPr>
              <a:t>Disbursing </a:t>
            </a:r>
            <a:r>
              <a:rPr lang="en-US" sz="2400" b="0" dirty="0" smtClean="0">
                <a:solidFill>
                  <a:srgbClr val="002060"/>
                </a:solidFill>
                <a:latin typeface="Arial" pitchFamily="34" charset="0"/>
                <a:cs typeface="Arial" pitchFamily="34" charset="0"/>
              </a:rPr>
              <a:t>Business Consultancy Services </a:t>
            </a:r>
            <a:r>
              <a:rPr lang="en-US" sz="2400" b="0" dirty="0" smtClean="0">
                <a:solidFill>
                  <a:srgbClr val="002060"/>
                </a:solidFill>
                <a:latin typeface="Arial" pitchFamily="34" charset="0"/>
                <a:cs typeface="Arial" pitchFamily="34" charset="0"/>
              </a:rPr>
              <a:t>Vouchers</a:t>
            </a:r>
          </a:p>
          <a:p>
            <a:pPr lvl="1">
              <a:buClr>
                <a:schemeClr val="accent1">
                  <a:lumMod val="75000"/>
                </a:schemeClr>
              </a:buClr>
              <a:buSzPct val="75000"/>
              <a:buFont typeface="Wingdings" pitchFamily="2" charset="2"/>
              <a:buChar char="Ø"/>
            </a:pPr>
            <a:r>
              <a:rPr lang="en-US" sz="2400" b="0" dirty="0" smtClean="0">
                <a:solidFill>
                  <a:srgbClr val="002060"/>
                </a:solidFill>
                <a:latin typeface="Arial" pitchFamily="34" charset="0"/>
                <a:cs typeface="Arial" pitchFamily="34" charset="0"/>
              </a:rPr>
              <a:t>Engaging </a:t>
            </a:r>
            <a:r>
              <a:rPr lang="en-US" sz="2400" b="0" dirty="0" smtClean="0">
                <a:solidFill>
                  <a:srgbClr val="002060"/>
                </a:solidFill>
                <a:latin typeface="Arial" pitchFamily="34" charset="0"/>
                <a:cs typeface="Arial" pitchFamily="34" charset="0"/>
              </a:rPr>
              <a:t>youth under the National Youth Service </a:t>
            </a:r>
            <a:r>
              <a:rPr lang="en-US" sz="2400" b="0" dirty="0" err="1" smtClean="0">
                <a:solidFill>
                  <a:srgbClr val="002060"/>
                </a:solidFill>
                <a:latin typeface="Arial" pitchFamily="34" charset="0"/>
                <a:cs typeface="Arial" pitchFamily="34" charset="0"/>
              </a:rPr>
              <a:t>Programme</a:t>
            </a:r>
            <a:endParaRPr lang="en-US" sz="2400" b="0" dirty="0" smtClean="0">
              <a:solidFill>
                <a:srgbClr val="002060"/>
              </a:solidFill>
              <a:latin typeface="Arial" pitchFamily="34" charset="0"/>
              <a:cs typeface="Arial" pitchFamily="34" charset="0"/>
            </a:endParaRPr>
          </a:p>
          <a:p>
            <a:pPr lvl="1">
              <a:buClr>
                <a:schemeClr val="accent1">
                  <a:lumMod val="75000"/>
                </a:schemeClr>
              </a:buClr>
              <a:buSzPct val="75000"/>
              <a:buFont typeface="Wingdings" pitchFamily="2" charset="2"/>
              <a:buChar char="Ø"/>
            </a:pPr>
            <a:r>
              <a:rPr lang="en-US" sz="2400" b="0" dirty="0" smtClean="0">
                <a:solidFill>
                  <a:srgbClr val="002060"/>
                </a:solidFill>
                <a:latin typeface="Arial" pitchFamily="34" charset="0"/>
                <a:cs typeface="Arial" pitchFamily="34" charset="0"/>
              </a:rPr>
              <a:t>Entrepreneurship </a:t>
            </a:r>
            <a:r>
              <a:rPr lang="en-US" sz="2400" b="0" dirty="0" smtClean="0">
                <a:solidFill>
                  <a:srgbClr val="002060"/>
                </a:solidFill>
                <a:latin typeface="Arial" pitchFamily="34" charset="0"/>
                <a:cs typeface="Arial" pitchFamily="34" charset="0"/>
              </a:rPr>
              <a:t>development </a:t>
            </a:r>
            <a:r>
              <a:rPr lang="en-US" sz="2400" b="0" dirty="0" smtClean="0">
                <a:solidFill>
                  <a:srgbClr val="002060"/>
                </a:solidFill>
                <a:latin typeface="Arial" pitchFamily="34" charset="0"/>
                <a:cs typeface="Arial" pitchFamily="34" charset="0"/>
              </a:rPr>
              <a:t>training</a:t>
            </a:r>
            <a:endParaRPr lang="en-US" sz="32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48680"/>
            <a:ext cx="5400600" cy="1143000"/>
          </a:xfrm>
        </p:spPr>
        <p:txBody>
          <a:bodyPr>
            <a:noAutofit/>
          </a:bodyPr>
          <a:lstStyle/>
          <a:p>
            <a:r>
              <a:rPr lang="en-US" sz="3200" dirty="0" smtClean="0">
                <a:solidFill>
                  <a:schemeClr val="accent1">
                    <a:lumMod val="75000"/>
                  </a:schemeClr>
                </a:solidFill>
              </a:rPr>
              <a:t>NYDA </a:t>
            </a:r>
            <a:r>
              <a:rPr lang="en-US" sz="3200" dirty="0" err="1" smtClean="0">
                <a:solidFill>
                  <a:schemeClr val="accent1">
                    <a:lumMod val="75000"/>
                  </a:schemeClr>
                </a:solidFill>
              </a:rPr>
              <a:t>programme</a:t>
            </a:r>
            <a:r>
              <a:rPr lang="en-US" sz="3200" dirty="0" smtClean="0">
                <a:solidFill>
                  <a:schemeClr val="accent1">
                    <a:lumMod val="75000"/>
                  </a:schemeClr>
                </a:solidFill>
              </a:rPr>
              <a:t> addresses Artisan skills shortage</a:t>
            </a:r>
            <a:endParaRPr lang="en-ZA" sz="3200" dirty="0">
              <a:solidFill>
                <a:schemeClr val="accent1">
                  <a:lumMod val="75000"/>
                </a:schemeClr>
              </a:solidFill>
            </a:endParaRPr>
          </a:p>
        </p:txBody>
      </p:sp>
      <p:sp>
        <p:nvSpPr>
          <p:cNvPr id="3" name="Content Placeholder 2"/>
          <p:cNvSpPr>
            <a:spLocks noGrp="1"/>
          </p:cNvSpPr>
          <p:nvPr>
            <p:ph idx="1"/>
          </p:nvPr>
        </p:nvSpPr>
        <p:spPr>
          <a:xfrm>
            <a:off x="611560" y="1700808"/>
            <a:ext cx="7848872" cy="3960440"/>
          </a:xfrm>
        </p:spPr>
        <p:txBody>
          <a:bodyPr>
            <a:noAutofit/>
          </a:bodyPr>
          <a:lstStyle/>
          <a:p>
            <a:pPr>
              <a:buClr>
                <a:schemeClr val="accent1">
                  <a:lumMod val="75000"/>
                </a:schemeClr>
              </a:buClr>
              <a:buSzPct val="75000"/>
              <a:buNone/>
            </a:pPr>
            <a:r>
              <a:rPr lang="en-US" sz="2000" b="0" dirty="0" smtClean="0">
                <a:solidFill>
                  <a:schemeClr val="tx2">
                    <a:lumMod val="50000"/>
                    <a:lumOff val="50000"/>
                  </a:schemeClr>
                </a:solidFill>
                <a:latin typeface="Arial" pitchFamily="34" charset="0"/>
                <a:cs typeface="Arial" pitchFamily="34" charset="0"/>
              </a:rPr>
              <a:t>NYDA </a:t>
            </a:r>
            <a:r>
              <a:rPr lang="en-US" sz="2000" b="0" dirty="0" smtClean="0">
                <a:solidFill>
                  <a:schemeClr val="tx2">
                    <a:lumMod val="50000"/>
                    <a:lumOff val="50000"/>
                  </a:schemeClr>
                </a:solidFill>
                <a:latin typeface="Arial" pitchFamily="34" charset="0"/>
                <a:cs typeface="Arial" pitchFamily="34" charset="0"/>
              </a:rPr>
              <a:t>Accelerated </a:t>
            </a:r>
            <a:r>
              <a:rPr lang="en-US" sz="2000" b="0" dirty="0" smtClean="0">
                <a:solidFill>
                  <a:schemeClr val="tx2">
                    <a:lumMod val="50000"/>
                    <a:lumOff val="50000"/>
                  </a:schemeClr>
                </a:solidFill>
                <a:latin typeface="Arial" pitchFamily="34" charset="0"/>
                <a:cs typeface="Arial" pitchFamily="34" charset="0"/>
              </a:rPr>
              <a:t>Artisans and Skills Training </a:t>
            </a:r>
            <a:r>
              <a:rPr lang="en-US" sz="2000" b="0" dirty="0" err="1" smtClean="0">
                <a:solidFill>
                  <a:schemeClr val="tx2">
                    <a:lumMod val="50000"/>
                    <a:lumOff val="50000"/>
                  </a:schemeClr>
                </a:solidFill>
                <a:latin typeface="Arial" pitchFamily="34" charset="0"/>
                <a:cs typeface="Arial" pitchFamily="34" charset="0"/>
              </a:rPr>
              <a:t>Programme</a:t>
            </a:r>
            <a:endParaRPr lang="en-US" sz="2000" b="0" dirty="0" smtClean="0">
              <a:solidFill>
                <a:schemeClr val="tx2">
                  <a:lumMod val="50000"/>
                  <a:lumOff val="50000"/>
                </a:schemeClr>
              </a:solidFill>
              <a:latin typeface="Arial" pitchFamily="34" charset="0"/>
              <a:cs typeface="Arial" pitchFamily="34" charset="0"/>
            </a:endParaRPr>
          </a:p>
          <a:p>
            <a:pPr lvl="1">
              <a:buClr>
                <a:schemeClr val="accent1">
                  <a:lumMod val="75000"/>
                </a:schemeClr>
              </a:buClr>
              <a:buSzPct val="75000"/>
              <a:buFont typeface="Wingdings" pitchFamily="2" charset="2"/>
              <a:buChar char="v"/>
            </a:pPr>
            <a:r>
              <a:rPr lang="en-US" sz="1800" b="0" dirty="0" smtClean="0">
                <a:solidFill>
                  <a:srgbClr val="002060"/>
                </a:solidFill>
                <a:latin typeface="Arial" pitchFamily="34" charset="0"/>
                <a:cs typeface="Arial" pitchFamily="34" charset="0"/>
              </a:rPr>
              <a:t>Designed for historically disadvantaged unemployed young people between 16 and 35 who do not have skills to access economic </a:t>
            </a:r>
            <a:r>
              <a:rPr lang="en-US" sz="1800" b="0" dirty="0" smtClean="0">
                <a:solidFill>
                  <a:srgbClr val="002060"/>
                </a:solidFill>
                <a:latin typeface="Arial" pitchFamily="34" charset="0"/>
                <a:cs typeface="Arial" pitchFamily="34" charset="0"/>
              </a:rPr>
              <a:t>opportunities, includes </a:t>
            </a:r>
            <a:r>
              <a:rPr lang="en-US" sz="1800" b="0" dirty="0" smtClean="0">
                <a:solidFill>
                  <a:srgbClr val="002060"/>
                </a:solidFill>
                <a:latin typeface="Arial" pitchFamily="34" charset="0"/>
                <a:cs typeface="Arial" pitchFamily="34" charset="0"/>
              </a:rPr>
              <a:t>life skills and job preparedness training</a:t>
            </a:r>
          </a:p>
          <a:p>
            <a:pPr lvl="1">
              <a:buClr>
                <a:schemeClr val="accent1">
                  <a:lumMod val="75000"/>
                </a:schemeClr>
              </a:buClr>
              <a:buSzPct val="75000"/>
              <a:buFont typeface="Wingdings" pitchFamily="2" charset="2"/>
              <a:buChar char="v"/>
            </a:pPr>
            <a:r>
              <a:rPr lang="en-US" sz="1800" b="0" dirty="0" smtClean="0">
                <a:solidFill>
                  <a:srgbClr val="002060"/>
                </a:solidFill>
                <a:latin typeface="Arial" pitchFamily="34" charset="0"/>
                <a:cs typeface="Arial" pitchFamily="34" charset="0"/>
              </a:rPr>
              <a:t>Electrical</a:t>
            </a:r>
            <a:r>
              <a:rPr lang="en-US" sz="1800" b="0" dirty="0" smtClean="0">
                <a:solidFill>
                  <a:srgbClr val="002060"/>
                </a:solidFill>
                <a:latin typeface="Arial" pitchFamily="34" charset="0"/>
                <a:cs typeface="Arial" pitchFamily="34" charset="0"/>
              </a:rPr>
              <a:t>, </a:t>
            </a:r>
            <a:r>
              <a:rPr lang="en-US" sz="1800" b="0" dirty="0" smtClean="0">
                <a:solidFill>
                  <a:srgbClr val="002060"/>
                </a:solidFill>
                <a:latin typeface="Arial" pitchFamily="34" charset="0"/>
                <a:cs typeface="Arial" pitchFamily="34" charset="0"/>
              </a:rPr>
              <a:t>Plumbing</a:t>
            </a:r>
            <a:r>
              <a:rPr lang="en-US" sz="1800" b="0" dirty="0" smtClean="0">
                <a:solidFill>
                  <a:srgbClr val="002060"/>
                </a:solidFill>
                <a:latin typeface="Arial" pitchFamily="34" charset="0"/>
                <a:cs typeface="Arial" pitchFamily="34" charset="0"/>
              </a:rPr>
              <a:t>, </a:t>
            </a:r>
            <a:r>
              <a:rPr lang="en-US" sz="1800" b="0" dirty="0" smtClean="0">
                <a:solidFill>
                  <a:srgbClr val="002060"/>
                </a:solidFill>
                <a:latin typeface="Arial" pitchFamily="34" charset="0"/>
                <a:cs typeface="Arial" pitchFamily="34" charset="0"/>
              </a:rPr>
              <a:t>Boiler </a:t>
            </a:r>
            <a:r>
              <a:rPr lang="en-US" sz="1800" b="0" dirty="0" smtClean="0">
                <a:solidFill>
                  <a:srgbClr val="002060"/>
                </a:solidFill>
                <a:latin typeface="Arial" pitchFamily="34" charset="0"/>
                <a:cs typeface="Arial" pitchFamily="34" charset="0"/>
              </a:rPr>
              <a:t>making, </a:t>
            </a:r>
            <a:r>
              <a:rPr lang="en-US" sz="1800" b="0" dirty="0" smtClean="0">
                <a:solidFill>
                  <a:srgbClr val="002060"/>
                </a:solidFill>
                <a:latin typeface="Arial" pitchFamily="34" charset="0"/>
                <a:cs typeface="Arial" pitchFamily="34" charset="0"/>
              </a:rPr>
              <a:t>Welding</a:t>
            </a:r>
            <a:r>
              <a:rPr lang="en-US" sz="1800" b="0" dirty="0" smtClean="0">
                <a:solidFill>
                  <a:srgbClr val="002060"/>
                </a:solidFill>
                <a:latin typeface="Arial" pitchFamily="34" charset="0"/>
                <a:cs typeface="Arial" pitchFamily="34" charset="0"/>
              </a:rPr>
              <a:t>, </a:t>
            </a:r>
            <a:r>
              <a:rPr lang="en-US" sz="1800" b="0" dirty="0" smtClean="0">
                <a:solidFill>
                  <a:srgbClr val="002060"/>
                </a:solidFill>
                <a:latin typeface="Arial" pitchFamily="34" charset="0"/>
                <a:cs typeface="Arial" pitchFamily="34" charset="0"/>
              </a:rPr>
              <a:t>Bricklaying</a:t>
            </a:r>
            <a:r>
              <a:rPr lang="en-US" sz="1800" b="0" dirty="0" smtClean="0">
                <a:solidFill>
                  <a:srgbClr val="002060"/>
                </a:solidFill>
                <a:latin typeface="Arial" pitchFamily="34" charset="0"/>
                <a:cs typeface="Arial" pitchFamily="34" charset="0"/>
              </a:rPr>
              <a:t>, </a:t>
            </a:r>
            <a:r>
              <a:rPr lang="en-US" sz="1800" b="0" dirty="0" smtClean="0">
                <a:solidFill>
                  <a:srgbClr val="002060"/>
                </a:solidFill>
                <a:latin typeface="Arial" pitchFamily="34" charset="0"/>
                <a:cs typeface="Arial" pitchFamily="34" charset="0"/>
              </a:rPr>
              <a:t>Carpentry</a:t>
            </a:r>
            <a:r>
              <a:rPr lang="en-US" sz="1800" b="0" dirty="0" smtClean="0">
                <a:solidFill>
                  <a:srgbClr val="002060"/>
                </a:solidFill>
                <a:latin typeface="Arial" pitchFamily="34" charset="0"/>
                <a:cs typeface="Arial" pitchFamily="34" charset="0"/>
              </a:rPr>
              <a:t>, </a:t>
            </a:r>
            <a:r>
              <a:rPr lang="en-US" sz="1800" b="0" dirty="0" smtClean="0">
                <a:solidFill>
                  <a:srgbClr val="002060"/>
                </a:solidFill>
                <a:latin typeface="Arial" pitchFamily="34" charset="0"/>
                <a:cs typeface="Arial" pitchFamily="34" charset="0"/>
              </a:rPr>
              <a:t>Forklift</a:t>
            </a:r>
            <a:r>
              <a:rPr lang="en-US" sz="1800" b="0" dirty="0" smtClean="0">
                <a:solidFill>
                  <a:srgbClr val="002060"/>
                </a:solidFill>
                <a:latin typeface="Arial" pitchFamily="34" charset="0"/>
                <a:cs typeface="Arial" pitchFamily="34" charset="0"/>
              </a:rPr>
              <a:t>, </a:t>
            </a:r>
            <a:r>
              <a:rPr lang="en-US" sz="1800" b="0" dirty="0" smtClean="0">
                <a:solidFill>
                  <a:srgbClr val="002060"/>
                </a:solidFill>
                <a:latin typeface="Arial" pitchFamily="34" charset="0"/>
                <a:cs typeface="Arial" pitchFamily="34" charset="0"/>
              </a:rPr>
              <a:t>Computer </a:t>
            </a:r>
            <a:r>
              <a:rPr lang="en-US" sz="1800" b="0" dirty="0" smtClean="0">
                <a:solidFill>
                  <a:srgbClr val="002060"/>
                </a:solidFill>
                <a:latin typeface="Arial" pitchFamily="34" charset="0"/>
                <a:cs typeface="Arial" pitchFamily="34" charset="0"/>
              </a:rPr>
              <a:t>numerical control programming or </a:t>
            </a:r>
            <a:r>
              <a:rPr lang="en-US" sz="1800" b="0" dirty="0" smtClean="0">
                <a:solidFill>
                  <a:srgbClr val="002060"/>
                </a:solidFill>
                <a:latin typeface="Arial" pitchFamily="34" charset="0"/>
                <a:cs typeface="Arial" pitchFamily="34" charset="0"/>
              </a:rPr>
              <a:t>Air </a:t>
            </a:r>
            <a:r>
              <a:rPr lang="en-US" sz="1800" b="0" dirty="0" smtClean="0">
                <a:solidFill>
                  <a:srgbClr val="002060"/>
                </a:solidFill>
                <a:latin typeface="Arial" pitchFamily="34" charset="0"/>
                <a:cs typeface="Arial" pitchFamily="34" charset="0"/>
              </a:rPr>
              <a:t>conditioning and </a:t>
            </a:r>
            <a:r>
              <a:rPr lang="en-US" sz="1800" b="0" dirty="0" smtClean="0">
                <a:solidFill>
                  <a:srgbClr val="002060"/>
                </a:solidFill>
                <a:latin typeface="Arial" pitchFamily="34" charset="0"/>
                <a:cs typeface="Arial" pitchFamily="34" charset="0"/>
              </a:rPr>
              <a:t>Refrigeration training</a:t>
            </a:r>
          </a:p>
          <a:p>
            <a:pPr lvl="1">
              <a:buClr>
                <a:schemeClr val="accent1">
                  <a:lumMod val="75000"/>
                </a:schemeClr>
              </a:buClr>
              <a:buSzPct val="75000"/>
              <a:buFont typeface="Wingdings" pitchFamily="2" charset="2"/>
              <a:buChar char="v"/>
            </a:pPr>
            <a:r>
              <a:rPr lang="en-US" sz="1800" b="0" dirty="0" smtClean="0">
                <a:solidFill>
                  <a:srgbClr val="002060"/>
                </a:solidFill>
                <a:latin typeface="Arial" pitchFamily="34" charset="0"/>
                <a:cs typeface="Arial" pitchFamily="34" charset="0"/>
              </a:rPr>
              <a:t>NYDA </a:t>
            </a:r>
            <a:r>
              <a:rPr lang="en-US" sz="1800" b="0" dirty="0" smtClean="0">
                <a:solidFill>
                  <a:srgbClr val="002060"/>
                </a:solidFill>
                <a:latin typeface="Arial" pitchFamily="34" charset="0"/>
                <a:cs typeface="Arial" pitchFamily="34" charset="0"/>
              </a:rPr>
              <a:t>financial and non-financial business support </a:t>
            </a:r>
            <a:r>
              <a:rPr lang="en-US" sz="1800" b="0" dirty="0" err="1" smtClean="0">
                <a:solidFill>
                  <a:srgbClr val="002060"/>
                </a:solidFill>
                <a:latin typeface="Arial" pitchFamily="34" charset="0"/>
                <a:cs typeface="Arial" pitchFamily="34" charset="0"/>
              </a:rPr>
              <a:t>programmes</a:t>
            </a:r>
            <a:r>
              <a:rPr lang="en-US" sz="1800" b="0" dirty="0" smtClean="0">
                <a:solidFill>
                  <a:srgbClr val="002060"/>
                </a:solidFill>
                <a:latin typeface="Arial" pitchFamily="34" charset="0"/>
                <a:cs typeface="Arial" pitchFamily="34" charset="0"/>
              </a:rPr>
              <a:t> and services</a:t>
            </a:r>
          </a:p>
          <a:p>
            <a:pPr lvl="1">
              <a:buClr>
                <a:schemeClr val="accent1">
                  <a:lumMod val="75000"/>
                </a:schemeClr>
              </a:buClr>
              <a:buSzPct val="75000"/>
              <a:buFont typeface="Wingdings" pitchFamily="2" charset="2"/>
              <a:buChar char="v"/>
            </a:pPr>
            <a:r>
              <a:rPr lang="en-US" sz="1800" b="0" dirty="0" smtClean="0">
                <a:solidFill>
                  <a:srgbClr val="002060"/>
                </a:solidFill>
                <a:latin typeface="Arial" pitchFamily="34" charset="0"/>
                <a:cs typeface="Arial" pitchFamily="34" charset="0"/>
              </a:rPr>
              <a:t>The Business Consultancy Services Voucher </a:t>
            </a:r>
            <a:r>
              <a:rPr lang="en-US" sz="1800" b="0" dirty="0" err="1" smtClean="0">
                <a:solidFill>
                  <a:srgbClr val="002060"/>
                </a:solidFill>
                <a:latin typeface="Arial" pitchFamily="34" charset="0"/>
                <a:cs typeface="Arial" pitchFamily="34" charset="0"/>
              </a:rPr>
              <a:t>Programme</a:t>
            </a:r>
            <a:endParaRPr lang="en-US" sz="1800" b="0" dirty="0" smtClean="0">
              <a:solidFill>
                <a:srgbClr val="002060"/>
              </a:solidFill>
              <a:latin typeface="Arial" pitchFamily="34" charset="0"/>
              <a:cs typeface="Arial" pitchFamily="34" charset="0"/>
            </a:endParaRPr>
          </a:p>
          <a:p>
            <a:pPr lvl="1">
              <a:buClr>
                <a:schemeClr val="accent1">
                  <a:lumMod val="75000"/>
                </a:schemeClr>
              </a:buClr>
              <a:buSzPct val="75000"/>
              <a:buFont typeface="Wingdings" pitchFamily="2" charset="2"/>
              <a:buChar char="v"/>
            </a:pPr>
            <a:r>
              <a:rPr lang="en-US" sz="1800" b="0" dirty="0" smtClean="0">
                <a:solidFill>
                  <a:srgbClr val="002060"/>
                </a:solidFill>
                <a:latin typeface="Arial" pitchFamily="34" charset="0"/>
                <a:cs typeface="Arial" pitchFamily="34" charset="0"/>
              </a:rPr>
              <a:t>The Volunteer Mentorship </a:t>
            </a:r>
            <a:r>
              <a:rPr lang="en-US" sz="1800" b="0" dirty="0" err="1" smtClean="0">
                <a:solidFill>
                  <a:srgbClr val="002060"/>
                </a:solidFill>
                <a:latin typeface="Arial" pitchFamily="34" charset="0"/>
                <a:cs typeface="Arial" pitchFamily="34" charset="0"/>
              </a:rPr>
              <a:t>Programme</a:t>
            </a:r>
            <a:endParaRPr lang="en-US" sz="1800" b="0" dirty="0" smtClean="0">
              <a:solidFill>
                <a:srgbClr val="002060"/>
              </a:solidFill>
              <a:latin typeface="Arial" pitchFamily="34" charset="0"/>
              <a:cs typeface="Arial" pitchFamily="34" charset="0"/>
            </a:endParaRPr>
          </a:p>
          <a:p>
            <a:pPr lvl="1">
              <a:buClr>
                <a:schemeClr val="accent1">
                  <a:lumMod val="75000"/>
                </a:schemeClr>
              </a:buClr>
              <a:buSzPct val="75000"/>
              <a:buFont typeface="Wingdings" pitchFamily="2" charset="2"/>
              <a:buChar char="v"/>
            </a:pPr>
            <a:r>
              <a:rPr lang="en-US" sz="1800" b="0" dirty="0" smtClean="0">
                <a:solidFill>
                  <a:srgbClr val="002060"/>
                </a:solidFill>
                <a:latin typeface="Arial" pitchFamily="34" charset="0"/>
                <a:cs typeface="Arial" pitchFamily="34" charset="0"/>
              </a:rPr>
              <a:t>The Business Opportunities Support Services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548680"/>
            <a:ext cx="5760640" cy="562074"/>
          </a:xfrm>
        </p:spPr>
        <p:txBody>
          <a:bodyPr>
            <a:noAutofit/>
          </a:bodyPr>
          <a:lstStyle/>
          <a:p>
            <a:r>
              <a:rPr lang="en-US" sz="3200" dirty="0" smtClean="0">
                <a:solidFill>
                  <a:schemeClr val="accent1">
                    <a:lumMod val="75000"/>
                  </a:schemeClr>
                </a:solidFill>
              </a:rPr>
              <a:t>NYDA Program - Young </a:t>
            </a:r>
            <a:r>
              <a:rPr lang="en-US" sz="3200" dirty="0" smtClean="0">
                <a:solidFill>
                  <a:schemeClr val="accent1">
                    <a:lumMod val="75000"/>
                  </a:schemeClr>
                </a:solidFill>
              </a:rPr>
              <a:t>Women</a:t>
            </a:r>
            <a:endParaRPr lang="en-ZA" sz="3200" dirty="0">
              <a:solidFill>
                <a:schemeClr val="accent1">
                  <a:lumMod val="75000"/>
                </a:schemeClr>
              </a:solidFill>
            </a:endParaRPr>
          </a:p>
        </p:txBody>
      </p:sp>
      <p:sp>
        <p:nvSpPr>
          <p:cNvPr id="3" name="Content Placeholder 2"/>
          <p:cNvSpPr>
            <a:spLocks noGrp="1"/>
          </p:cNvSpPr>
          <p:nvPr>
            <p:ph idx="1"/>
          </p:nvPr>
        </p:nvSpPr>
        <p:spPr>
          <a:xfrm>
            <a:off x="611560" y="1196752"/>
            <a:ext cx="7704856" cy="4824536"/>
          </a:xfrm>
        </p:spPr>
        <p:txBody>
          <a:bodyPr>
            <a:noAutofit/>
          </a:bodyPr>
          <a:lstStyle/>
          <a:p>
            <a:pPr lvl="1" algn="ctr">
              <a:buClr>
                <a:schemeClr val="accent1">
                  <a:lumMod val="75000"/>
                </a:schemeClr>
              </a:buClr>
              <a:buSzPct val="75000"/>
              <a:buNone/>
            </a:pPr>
            <a:r>
              <a:rPr lang="en-US" sz="1800" b="0" dirty="0" smtClean="0">
                <a:solidFill>
                  <a:schemeClr val="tx2">
                    <a:lumMod val="50000"/>
                    <a:lumOff val="50000"/>
                  </a:schemeClr>
                </a:solidFill>
                <a:latin typeface="Arial" pitchFamily="34" charset="0"/>
                <a:cs typeface="Arial" pitchFamily="34" charset="0"/>
              </a:rPr>
              <a:t>Advocates women development and rights, encourages </a:t>
            </a:r>
            <a:r>
              <a:rPr lang="en-US" sz="1800" b="0" dirty="0" smtClean="0">
                <a:solidFill>
                  <a:schemeClr val="tx2">
                    <a:lumMod val="50000"/>
                    <a:lumOff val="50000"/>
                  </a:schemeClr>
                </a:solidFill>
                <a:latin typeface="Arial" pitchFamily="34" charset="0"/>
                <a:cs typeface="Arial" pitchFamily="34" charset="0"/>
              </a:rPr>
              <a:t>young women </a:t>
            </a:r>
            <a:r>
              <a:rPr lang="en-US" sz="1800" b="0" dirty="0" smtClean="0">
                <a:solidFill>
                  <a:schemeClr val="tx2">
                    <a:lumMod val="50000"/>
                    <a:lumOff val="50000"/>
                  </a:schemeClr>
                </a:solidFill>
                <a:latin typeface="Arial" pitchFamily="34" charset="0"/>
                <a:cs typeface="Arial" pitchFamily="34" charset="0"/>
              </a:rPr>
              <a:t>to support each other and </a:t>
            </a:r>
            <a:r>
              <a:rPr lang="en-US" sz="1800" b="0" dirty="0" smtClean="0">
                <a:solidFill>
                  <a:schemeClr val="tx2">
                    <a:lumMod val="50000"/>
                    <a:lumOff val="50000"/>
                  </a:schemeClr>
                </a:solidFill>
                <a:latin typeface="Arial" pitchFamily="34" charset="0"/>
                <a:cs typeface="Arial" pitchFamily="34" charset="0"/>
              </a:rPr>
              <a:t>to </a:t>
            </a:r>
            <a:r>
              <a:rPr lang="en-US" sz="1800" b="0" dirty="0" smtClean="0">
                <a:solidFill>
                  <a:schemeClr val="tx2">
                    <a:lumMod val="50000"/>
                    <a:lumOff val="50000"/>
                  </a:schemeClr>
                </a:solidFill>
                <a:latin typeface="Arial" pitchFamily="34" charset="0"/>
                <a:cs typeface="Arial" pitchFamily="34" charset="0"/>
              </a:rPr>
              <a:t>share their experiences and challenges, particularly those </a:t>
            </a:r>
            <a:r>
              <a:rPr lang="en-US" sz="1800" b="0" dirty="0" smtClean="0">
                <a:solidFill>
                  <a:schemeClr val="tx2">
                    <a:lumMod val="50000"/>
                    <a:lumOff val="50000"/>
                  </a:schemeClr>
                </a:solidFill>
                <a:latin typeface="Arial" pitchFamily="34" charset="0"/>
                <a:cs typeface="Arial" pitchFamily="34" charset="0"/>
              </a:rPr>
              <a:t>based </a:t>
            </a:r>
            <a:r>
              <a:rPr lang="en-US" sz="1800" b="0" dirty="0" smtClean="0">
                <a:solidFill>
                  <a:schemeClr val="tx2">
                    <a:lumMod val="50000"/>
                    <a:lumOff val="50000"/>
                  </a:schemeClr>
                </a:solidFill>
                <a:latin typeface="Arial" pitchFamily="34" charset="0"/>
                <a:cs typeface="Arial" pitchFamily="34" charset="0"/>
              </a:rPr>
              <a:t>in rural areas.</a:t>
            </a:r>
          </a:p>
          <a:p>
            <a:pPr lvl="1">
              <a:buClr>
                <a:schemeClr val="accent1">
                  <a:lumMod val="75000"/>
                </a:schemeClr>
              </a:buClr>
              <a:buSzPct val="75000"/>
              <a:buFont typeface="Wingdings" pitchFamily="2" charset="2"/>
              <a:buChar char="v"/>
            </a:pPr>
            <a:r>
              <a:rPr lang="en-US" sz="1600" b="0" dirty="0" smtClean="0">
                <a:solidFill>
                  <a:srgbClr val="002060"/>
                </a:solidFill>
                <a:latin typeface="Arial" pitchFamily="34" charset="0"/>
                <a:cs typeface="Arial" pitchFamily="34" charset="0"/>
              </a:rPr>
              <a:t>Recognition that young women are assets and active agents for change who can contribute their energy and insights to the country and their communities’ growth and </a:t>
            </a:r>
            <a:r>
              <a:rPr lang="en-US" sz="1600" b="0" dirty="0" smtClean="0">
                <a:solidFill>
                  <a:srgbClr val="002060"/>
                </a:solidFill>
                <a:latin typeface="Arial" pitchFamily="34" charset="0"/>
                <a:cs typeface="Arial" pitchFamily="34" charset="0"/>
              </a:rPr>
              <a:t>progress</a:t>
            </a:r>
            <a:endParaRPr lang="en-US" sz="1600" b="0" dirty="0" smtClean="0">
              <a:solidFill>
                <a:srgbClr val="002060"/>
              </a:solidFill>
              <a:latin typeface="Arial" pitchFamily="34" charset="0"/>
              <a:cs typeface="Arial" pitchFamily="34" charset="0"/>
            </a:endParaRPr>
          </a:p>
          <a:p>
            <a:pPr lvl="1">
              <a:buClr>
                <a:schemeClr val="accent1">
                  <a:lumMod val="75000"/>
                </a:schemeClr>
              </a:buClr>
              <a:buSzPct val="75000"/>
              <a:buFont typeface="Wingdings" pitchFamily="2" charset="2"/>
              <a:buChar char="v"/>
            </a:pPr>
            <a:r>
              <a:rPr lang="en-US" sz="1600" b="0" dirty="0" smtClean="0">
                <a:solidFill>
                  <a:srgbClr val="002060"/>
                </a:solidFill>
                <a:latin typeface="Arial" pitchFamily="34" charset="0"/>
                <a:cs typeface="Arial" pitchFamily="34" charset="0"/>
              </a:rPr>
              <a:t>Pathway </a:t>
            </a:r>
            <a:r>
              <a:rPr lang="en-US" sz="1600" b="0" dirty="0" smtClean="0">
                <a:solidFill>
                  <a:srgbClr val="002060"/>
                </a:solidFill>
                <a:latin typeface="Arial" pitchFamily="34" charset="0"/>
                <a:cs typeface="Arial" pitchFamily="34" charset="0"/>
              </a:rPr>
              <a:t>to job creation and decent work for </a:t>
            </a:r>
            <a:r>
              <a:rPr lang="en-US" sz="1600" b="0" dirty="0" smtClean="0">
                <a:solidFill>
                  <a:srgbClr val="002060"/>
                </a:solidFill>
                <a:latin typeface="Arial" pitchFamily="34" charset="0"/>
                <a:cs typeface="Arial" pitchFamily="34" charset="0"/>
              </a:rPr>
              <a:t>young women in  </a:t>
            </a:r>
            <a:r>
              <a:rPr lang="en-US" sz="1600" b="0" dirty="0" smtClean="0">
                <a:solidFill>
                  <a:srgbClr val="002060"/>
                </a:solidFill>
                <a:latin typeface="Arial" pitchFamily="34" charset="0"/>
                <a:cs typeface="Arial" pitchFamily="34" charset="0"/>
              </a:rPr>
              <a:t>entrepreneurship </a:t>
            </a:r>
            <a:r>
              <a:rPr lang="en-US" sz="1600" b="0" dirty="0" smtClean="0">
                <a:solidFill>
                  <a:srgbClr val="002060"/>
                </a:solidFill>
                <a:latin typeface="Arial" pitchFamily="34" charset="0"/>
                <a:cs typeface="Arial" pitchFamily="34" charset="0"/>
              </a:rPr>
              <a:t>and supporting a </a:t>
            </a:r>
            <a:r>
              <a:rPr lang="en-US" sz="1600" b="0" dirty="0" smtClean="0">
                <a:solidFill>
                  <a:srgbClr val="002060"/>
                </a:solidFill>
                <a:latin typeface="Arial" pitchFamily="34" charset="0"/>
                <a:cs typeface="Arial" pitchFamily="34" charset="0"/>
              </a:rPr>
              <a:t>substantial number of women </a:t>
            </a:r>
            <a:r>
              <a:rPr lang="en-US" sz="1600" b="0" dirty="0" smtClean="0">
                <a:solidFill>
                  <a:srgbClr val="002060"/>
                </a:solidFill>
                <a:latin typeface="Arial" pitchFamily="34" charset="0"/>
                <a:cs typeface="Arial" pitchFamily="34" charset="0"/>
              </a:rPr>
              <a:t>through </a:t>
            </a:r>
            <a:r>
              <a:rPr lang="en-US" sz="1600" b="0" dirty="0" smtClean="0">
                <a:solidFill>
                  <a:srgbClr val="002060"/>
                </a:solidFill>
                <a:latin typeface="Arial" pitchFamily="34" charset="0"/>
                <a:cs typeface="Arial" pitchFamily="34" charset="0"/>
              </a:rPr>
              <a:t>access to economic </a:t>
            </a:r>
            <a:r>
              <a:rPr lang="en-US" sz="1600" b="0" dirty="0" smtClean="0">
                <a:solidFill>
                  <a:srgbClr val="002060"/>
                </a:solidFill>
                <a:latin typeface="Arial" pitchFamily="34" charset="0"/>
                <a:cs typeface="Arial" pitchFamily="34" charset="0"/>
              </a:rPr>
              <a:t>opportunities such </a:t>
            </a:r>
            <a:r>
              <a:rPr lang="en-US" sz="1600" b="0" dirty="0" smtClean="0">
                <a:solidFill>
                  <a:srgbClr val="002060"/>
                </a:solidFill>
                <a:latin typeface="Arial" pitchFamily="34" charset="0"/>
                <a:cs typeface="Arial" pitchFamily="34" charset="0"/>
              </a:rPr>
              <a:t>as salons, fruit and vegetable stalls, food caravans and fashion design </a:t>
            </a:r>
            <a:r>
              <a:rPr lang="en-US" sz="1600" b="0" dirty="0" smtClean="0">
                <a:solidFill>
                  <a:srgbClr val="002060"/>
                </a:solidFill>
                <a:latin typeface="Arial" pitchFamily="34" charset="0"/>
                <a:cs typeface="Arial" pitchFamily="34" charset="0"/>
              </a:rPr>
              <a:t>businesses</a:t>
            </a:r>
            <a:endParaRPr lang="en-US" sz="1600" b="0" dirty="0" smtClean="0">
              <a:solidFill>
                <a:srgbClr val="002060"/>
              </a:solidFill>
              <a:latin typeface="Arial" pitchFamily="34" charset="0"/>
              <a:cs typeface="Arial" pitchFamily="34" charset="0"/>
            </a:endParaRPr>
          </a:p>
          <a:p>
            <a:pPr lvl="1">
              <a:buClr>
                <a:schemeClr val="accent1">
                  <a:lumMod val="75000"/>
                </a:schemeClr>
              </a:buClr>
              <a:buSzPct val="75000"/>
              <a:buFont typeface="Wingdings" pitchFamily="2" charset="2"/>
              <a:buChar char="v"/>
            </a:pPr>
            <a:r>
              <a:rPr lang="en-US" sz="1600" b="0" dirty="0" smtClean="0">
                <a:solidFill>
                  <a:srgbClr val="002060"/>
                </a:solidFill>
                <a:latin typeface="Arial" pitchFamily="34" charset="0"/>
                <a:cs typeface="Arial" pitchFamily="34" charset="0"/>
              </a:rPr>
              <a:t>Focus </a:t>
            </a:r>
            <a:r>
              <a:rPr lang="en-US" sz="1600" b="0" dirty="0" smtClean="0">
                <a:solidFill>
                  <a:srgbClr val="002060"/>
                </a:solidFill>
                <a:latin typeface="Arial" pitchFamily="34" charset="0"/>
                <a:cs typeface="Arial" pitchFamily="34" charset="0"/>
              </a:rPr>
              <a:t>on </a:t>
            </a:r>
            <a:r>
              <a:rPr lang="en-US" sz="1600" b="0" dirty="0" smtClean="0">
                <a:solidFill>
                  <a:srgbClr val="002060"/>
                </a:solidFill>
                <a:latin typeface="Arial" pitchFamily="34" charset="0"/>
                <a:cs typeface="Arial" pitchFamily="34" charset="0"/>
              </a:rPr>
              <a:t>ensuring </a:t>
            </a:r>
            <a:r>
              <a:rPr lang="en-US" sz="1600" b="0" dirty="0" smtClean="0">
                <a:solidFill>
                  <a:srgbClr val="002060"/>
                </a:solidFill>
                <a:latin typeface="Arial" pitchFamily="34" charset="0"/>
                <a:cs typeface="Arial" pitchFamily="34" charset="0"/>
              </a:rPr>
              <a:t>that they get the basics </a:t>
            </a:r>
            <a:r>
              <a:rPr lang="en-US" sz="1600" b="0" dirty="0" smtClean="0">
                <a:solidFill>
                  <a:srgbClr val="002060"/>
                </a:solidFill>
                <a:latin typeface="Arial" pitchFamily="34" charset="0"/>
                <a:cs typeface="Arial" pitchFamily="34" charset="0"/>
              </a:rPr>
              <a:t>right</a:t>
            </a:r>
            <a:endParaRPr lang="en-US" sz="1600" b="0" dirty="0" smtClean="0">
              <a:solidFill>
                <a:srgbClr val="002060"/>
              </a:solidFill>
              <a:latin typeface="Arial" pitchFamily="34" charset="0"/>
              <a:cs typeface="Arial" pitchFamily="34" charset="0"/>
            </a:endParaRPr>
          </a:p>
          <a:p>
            <a:pPr lvl="1">
              <a:buClr>
                <a:schemeClr val="accent1">
                  <a:lumMod val="75000"/>
                </a:schemeClr>
              </a:buClr>
              <a:buSzPct val="75000"/>
              <a:buFont typeface="Wingdings" pitchFamily="2" charset="2"/>
              <a:buChar char="v"/>
            </a:pPr>
            <a:r>
              <a:rPr lang="en-US" sz="1600" b="0" dirty="0" smtClean="0">
                <a:solidFill>
                  <a:srgbClr val="002060"/>
                </a:solidFill>
                <a:latin typeface="Arial" pitchFamily="34" charset="0"/>
                <a:cs typeface="Arial" pitchFamily="34" charset="0"/>
              </a:rPr>
              <a:t>Business Consultancy Services Voucher </a:t>
            </a:r>
            <a:r>
              <a:rPr lang="en-US" sz="1600" b="0" dirty="0" err="1" smtClean="0">
                <a:solidFill>
                  <a:srgbClr val="002060"/>
                </a:solidFill>
                <a:latin typeface="Arial" pitchFamily="34" charset="0"/>
                <a:cs typeface="Arial" pitchFamily="34" charset="0"/>
              </a:rPr>
              <a:t>Programme</a:t>
            </a:r>
            <a:r>
              <a:rPr lang="en-US" sz="1600" b="0" dirty="0" smtClean="0">
                <a:solidFill>
                  <a:srgbClr val="002060"/>
                </a:solidFill>
                <a:latin typeface="Arial" pitchFamily="34" charset="0"/>
                <a:cs typeface="Arial" pitchFamily="34" charset="0"/>
              </a:rPr>
              <a:t> - Business registration, website development, bookkeeping and marketing support services </a:t>
            </a:r>
          </a:p>
          <a:p>
            <a:pPr lvl="1">
              <a:buClr>
                <a:schemeClr val="accent1">
                  <a:lumMod val="75000"/>
                </a:schemeClr>
              </a:buClr>
              <a:buSzPct val="75000"/>
              <a:buFont typeface="Wingdings" pitchFamily="2" charset="2"/>
              <a:buChar char="v"/>
            </a:pPr>
            <a:r>
              <a:rPr lang="en-US" sz="1600" b="0" dirty="0" smtClean="0">
                <a:solidFill>
                  <a:srgbClr val="002060"/>
                </a:solidFill>
                <a:latin typeface="Arial" pitchFamily="34" charset="0"/>
                <a:cs typeface="Arial" pitchFamily="34" charset="0"/>
              </a:rPr>
              <a:t>Business Loan Finance - R1, 000 to R5-million</a:t>
            </a:r>
          </a:p>
          <a:p>
            <a:pPr lvl="1">
              <a:buClr>
                <a:schemeClr val="accent1">
                  <a:lumMod val="75000"/>
                </a:schemeClr>
              </a:buClr>
              <a:buSzPct val="75000"/>
              <a:buFont typeface="Wingdings" pitchFamily="2" charset="2"/>
              <a:buChar char="v"/>
            </a:pPr>
            <a:r>
              <a:rPr lang="en-US" sz="1600" b="0" dirty="0" smtClean="0">
                <a:solidFill>
                  <a:srgbClr val="002060"/>
                </a:solidFill>
                <a:latin typeface="Arial" pitchFamily="34" charset="0"/>
                <a:cs typeface="Arial" pitchFamily="34" charset="0"/>
              </a:rPr>
              <a:t>Linkages between up-and-coming and established women entrepreneurs. </a:t>
            </a:r>
            <a:endParaRPr lang="en-US" sz="1600" b="0" dirty="0" smtClean="0">
              <a:solidFill>
                <a:srgbClr val="002060"/>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Certificate">
  <a:themeElements>
    <a:clrScheme name="Certificate 2">
      <a:dk1>
        <a:srgbClr val="000000"/>
      </a:dk1>
      <a:lt1>
        <a:srgbClr val="FFFFFF"/>
      </a:lt1>
      <a:dk2>
        <a:srgbClr val="000000"/>
      </a:dk2>
      <a:lt2>
        <a:srgbClr val="969696"/>
      </a:lt2>
      <a:accent1>
        <a:srgbClr val="FF3399"/>
      </a:accent1>
      <a:accent2>
        <a:srgbClr val="3333CC"/>
      </a:accent2>
      <a:accent3>
        <a:srgbClr val="FFFFFF"/>
      </a:accent3>
      <a:accent4>
        <a:srgbClr val="000000"/>
      </a:accent4>
      <a:accent5>
        <a:srgbClr val="FFADCA"/>
      </a:accent5>
      <a:accent6>
        <a:srgbClr val="2D2DB9"/>
      </a:accent6>
      <a:hlink>
        <a:srgbClr val="FFCC00"/>
      </a:hlink>
      <a:folHlink>
        <a:srgbClr val="B2B2B2"/>
      </a:folHlink>
    </a:clrScheme>
    <a:fontScheme name="Certificate">
      <a:majorFont>
        <a:latin typeface="Arial Narrow"/>
        <a:ea typeface=""/>
        <a:cs typeface="Times New Roman"/>
      </a:majorFont>
      <a:minorFont>
        <a:latin typeface="Monotype Corsiv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Certificate 1">
        <a:dk1>
          <a:srgbClr val="000000"/>
        </a:dk1>
        <a:lt1>
          <a:srgbClr val="FFFFCC"/>
        </a:lt1>
        <a:dk2>
          <a:srgbClr val="333300"/>
        </a:dk2>
        <a:lt2>
          <a:srgbClr val="808000"/>
        </a:lt2>
        <a:accent1>
          <a:srgbClr val="339933"/>
        </a:accent1>
        <a:accent2>
          <a:srgbClr val="A50021"/>
        </a:accent2>
        <a:accent3>
          <a:srgbClr val="FFFFE2"/>
        </a:accent3>
        <a:accent4>
          <a:srgbClr val="000000"/>
        </a:accent4>
        <a:accent5>
          <a:srgbClr val="ADCAAD"/>
        </a:accent5>
        <a:accent6>
          <a:srgbClr val="95001D"/>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Certificate 2">
        <a:dk1>
          <a:srgbClr val="000000"/>
        </a:dk1>
        <a:lt1>
          <a:srgbClr val="FFFFFF"/>
        </a:lt1>
        <a:dk2>
          <a:srgbClr val="000000"/>
        </a:dk2>
        <a:lt2>
          <a:srgbClr val="969696"/>
        </a:lt2>
        <a:accent1>
          <a:srgbClr val="FF3399"/>
        </a:accent1>
        <a:accent2>
          <a:srgbClr val="3333CC"/>
        </a:accent2>
        <a:accent3>
          <a:srgbClr val="FFFFFF"/>
        </a:accent3>
        <a:accent4>
          <a:srgbClr val="000000"/>
        </a:accent4>
        <a:accent5>
          <a:srgbClr val="FFADCA"/>
        </a:accent5>
        <a:accent6>
          <a:srgbClr val="2D2DB9"/>
        </a:accent6>
        <a:hlink>
          <a:srgbClr val="FFCC00"/>
        </a:hlink>
        <a:folHlink>
          <a:srgbClr val="B2B2B2"/>
        </a:folHlink>
      </a:clrScheme>
      <a:clrMap bg1="lt1" tx1="dk1" bg2="lt2" tx2="dk2" accent1="accent1" accent2="accent2" accent3="accent3" accent4="accent4" accent5="accent5" accent6="accent6" hlink="hlink" folHlink="folHlink"/>
    </a:extraClrScheme>
    <a:extraClrScheme>
      <a:clrScheme name="Certificate 3">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DDDDDD"/>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Office\Templates\1033\Certificate.pot</Template>
  <TotalTime>8697</TotalTime>
  <Words>1847</Words>
  <Application>Microsoft Office PowerPoint</Application>
  <PresentationFormat>On-screen Show (4:3)</PresentationFormat>
  <Paragraphs>266</Paragraphs>
  <Slides>31</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Certificate</vt:lpstr>
      <vt:lpstr>Photo Editor Photo</vt:lpstr>
      <vt:lpstr>Slide 1</vt:lpstr>
      <vt:lpstr>Slide 2</vt:lpstr>
      <vt:lpstr>Youth Enterprise Development South African Regulatory Landscape</vt:lpstr>
      <vt:lpstr>NYDA – Aims &amp; Objectives</vt:lpstr>
      <vt:lpstr>NYDA – Key Performance Areas</vt:lpstr>
      <vt:lpstr>NYDA – Financing Youth Entrepreneurs</vt:lpstr>
      <vt:lpstr>NYDA Overall Successes</vt:lpstr>
      <vt:lpstr>NYDA programme addresses Artisan skills shortage</vt:lpstr>
      <vt:lpstr>NYDA Program - Young Women</vt:lpstr>
      <vt:lpstr>NYDA Program – Other Successes</vt:lpstr>
      <vt:lpstr>Slide 11</vt:lpstr>
      <vt:lpstr>Social Enterprise</vt:lpstr>
      <vt:lpstr>Relevance of the Social Enterprise in Youth Entrepreneurship</vt:lpstr>
      <vt:lpstr>ECO-NO-MONEY 1.0</vt:lpstr>
      <vt:lpstr>ECO-MONEY 2.0 – The Future of our Youth</vt:lpstr>
      <vt:lpstr>Background</vt:lpstr>
      <vt:lpstr>Toward Sustainability</vt:lpstr>
      <vt:lpstr>The Model</vt:lpstr>
      <vt:lpstr>Coconuts – Abundant Sustainability</vt:lpstr>
      <vt:lpstr>COIR – A NATURAL COCONUT FIBRE </vt:lpstr>
      <vt:lpstr>Target Sectors</vt:lpstr>
      <vt:lpstr>The Products</vt:lpstr>
      <vt:lpstr>Barbeton Mines South Africa</vt:lpstr>
      <vt:lpstr>Protection of Stream</vt:lpstr>
      <vt:lpstr>Slide 25</vt:lpstr>
      <vt:lpstr>Slide 26</vt:lpstr>
      <vt:lpstr>Slide 27</vt:lpstr>
      <vt:lpstr>Slide 28</vt:lpstr>
      <vt:lpstr>Slide 29</vt:lpstr>
      <vt:lpstr>Slide 30</vt:lpstr>
      <vt:lpstr>Slide 31</vt:lpstr>
    </vt:vector>
  </TitlesOfParts>
  <Company>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Certificate of Excellence</dc:title>
  <dc:creator>wb202318</dc:creator>
  <cp:lastModifiedBy>Cassim Parak</cp:lastModifiedBy>
  <cp:revision>671</cp:revision>
  <cp:lastPrinted>1601-01-01T00:00:00Z</cp:lastPrinted>
  <dcterms:created xsi:type="dcterms:W3CDTF">2004-03-08T19:01:37Z</dcterms:created>
  <dcterms:modified xsi:type="dcterms:W3CDTF">2011-05-10T07:37:52Z</dcterms:modified>
</cp:coreProperties>
</file>