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C16EE-9482-4E57-A661-A83CCA97F20A}" type="datetimeFigureOut">
              <a:rPr lang="en-US" smtClean="0"/>
              <a:pPr/>
              <a:t>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F259B-DBB1-4A41-8866-DCD6213058C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.thumbs.canstockphoto.com/canstock5008859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imgres?imgurl=http://2.bp.blogspot.com/_uSXPi6_Y8P4/S7B1nSHubpI/AAAAAAAAAIg/nButqYa0I-c/s1600/big-tick.jpg&amp;imgrefurl=http://enhancingmylife.blogspot.com/2010_03_01_archive.html&amp;usg=__A6AeaH6nusUPXlb1IUxRmPZamEI=&amp;h=350&amp;w=360&amp;sz=8&amp;hl=en&amp;start=2&amp;zoom=1&amp;itbs=1&amp;tbnid=WCq0dEjB_ddYSM:&amp;tbnh=118&amp;tbnw=121&amp;prev=/images?q=true+tick&amp;hl=en&amp;gbv=2&amp;biw=1390&amp;bih=892&amp;tbm=isch&amp;ei=aBjITZPbJdOEswaG2dCBD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uk/imgres?imgurl=http://www.southendcreditunion.co.uk/ESW/Images/green-question-mark.jpg&amp;imgrefurl=http://www.southendcreditunion.co.uk/FAQ_Joining.html&amp;usg=__o1xjCX8sBayXPL7IOx9LsLa75Oc=&amp;h=299&amp;w=300&amp;sz=21&amp;hl=en&amp;start=13&amp;zoom=1&amp;itbs=1&amp;tbnid=cfcEf8You-0JTM:&amp;tbnh=116&amp;tbnw=116&amp;prev=/images?q=question+mark&amp;hl=en&amp;gbv=2&amp;biw=1390&amp;bih=892&amp;tbm=isch&amp;ei=qxnITdruKYm1tAbv5I3ED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Commonwealth Secretariat’s Financial Literacy Initiatives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Lessons for Youth Enterprise Education</a:t>
            </a:r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Culture and Changing Norms</a:t>
            </a:r>
            <a:r>
              <a:rPr lang="en-GB" sz="3600" dirty="0" smtClean="0">
                <a:solidFill>
                  <a:srgbClr val="FF0000"/>
                </a:solidFill>
              </a:rPr>
              <a:t/>
            </a:r>
            <a:br>
              <a:rPr lang="en-GB" sz="3600" dirty="0" smtClean="0">
                <a:solidFill>
                  <a:srgbClr val="FF0000"/>
                </a:solidFill>
              </a:rPr>
            </a:b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 </a:t>
            </a:r>
            <a:r>
              <a:rPr lang="en-GB" dirty="0" smtClean="0"/>
              <a:t>Caribbean</a:t>
            </a:r>
            <a:r>
              <a:rPr lang="en-GB" dirty="0"/>
              <a:t>: Hollywood Culture, Values Culture</a:t>
            </a:r>
          </a:p>
          <a:p>
            <a:r>
              <a:rPr lang="en-GB" dirty="0"/>
              <a:t>Pacific: No longer working land, dependence on remittances, ignorance of migrants, Village commitments, Traditions</a:t>
            </a:r>
          </a:p>
          <a:p>
            <a:r>
              <a:rPr lang="en-GB" dirty="0"/>
              <a:t>Africa:  Culture: Western Culture, Funerals, Weddings Loans</a:t>
            </a:r>
          </a:p>
          <a:p>
            <a:pPr lvl="0"/>
            <a:r>
              <a:rPr lang="en-US" dirty="0"/>
              <a:t>2 out of every 3 adults save </a:t>
            </a:r>
            <a:endParaRPr lang="en-GB" dirty="0"/>
          </a:p>
          <a:p>
            <a:pPr lvl="0"/>
            <a:r>
              <a:rPr lang="en-US" dirty="0"/>
              <a:t>3 out of every 4 saved at home, with friends, family or local pools.  </a:t>
            </a:r>
            <a:endParaRPr lang="en-GB" dirty="0"/>
          </a:p>
          <a:p>
            <a:pPr lvl="0"/>
            <a:r>
              <a:rPr lang="en-US" dirty="0"/>
              <a:t>1 in every 5 adults had a bank account</a:t>
            </a:r>
            <a:r>
              <a:rPr lang="en-US" b="1" dirty="0"/>
              <a:t> </a:t>
            </a:r>
            <a:endParaRPr lang="en-GB" dirty="0"/>
          </a:p>
          <a:p>
            <a:pPr lvl="0"/>
            <a:r>
              <a:rPr lang="en-US" dirty="0"/>
              <a:t> 3 in every 4 adults had  never been banked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Recommendations</a:t>
            </a:r>
            <a:br>
              <a:rPr lang="en-GB" sz="3600" dirty="0" smtClean="0">
                <a:solidFill>
                  <a:srgbClr val="FF0000"/>
                </a:solidFill>
              </a:rPr>
            </a:b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86766" cy="4911741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GB" sz="4000" dirty="0" smtClean="0"/>
              <a:t>Work </a:t>
            </a:r>
            <a:r>
              <a:rPr lang="en-GB" sz="4000" dirty="0"/>
              <a:t>on getting financial literacy programmes into national curricula</a:t>
            </a:r>
          </a:p>
          <a:p>
            <a:pPr lvl="0"/>
            <a:r>
              <a:rPr lang="en-US" sz="4000" dirty="0"/>
              <a:t>Develop partnerships with NGOs and private sector </a:t>
            </a:r>
            <a:endParaRPr lang="en-GB" sz="4000" dirty="0"/>
          </a:p>
          <a:p>
            <a:pPr lvl="0"/>
            <a:r>
              <a:rPr lang="en-GB" sz="4000" dirty="0"/>
              <a:t>Set aside dedicated funding for programmes. </a:t>
            </a:r>
          </a:p>
          <a:p>
            <a:pPr lvl="0"/>
            <a:r>
              <a:rPr lang="en-US" sz="4000" dirty="0"/>
              <a:t>Explain products in plain simple </a:t>
            </a:r>
            <a:r>
              <a:rPr lang="en-US" sz="4000" dirty="0" smtClean="0"/>
              <a:t>language</a:t>
            </a:r>
            <a:endParaRPr lang="en-GB" sz="4000" dirty="0"/>
          </a:p>
          <a:p>
            <a:pPr lvl="0"/>
            <a:r>
              <a:rPr lang="en-US" sz="4000" dirty="0"/>
              <a:t>Define the major financial terms used </a:t>
            </a:r>
            <a:endParaRPr lang="en-GB" sz="4000" dirty="0"/>
          </a:p>
          <a:p>
            <a:pPr lvl="0"/>
            <a:r>
              <a:rPr lang="en-US" sz="4000" dirty="0"/>
              <a:t>Provide examples of how transaction works</a:t>
            </a:r>
            <a:r>
              <a:rPr lang="en-US" sz="4000" b="1" dirty="0"/>
              <a:t> </a:t>
            </a:r>
            <a:endParaRPr lang="en-GB" sz="4000" dirty="0"/>
          </a:p>
          <a:p>
            <a:pPr lvl="0"/>
            <a:r>
              <a:rPr lang="en-US" sz="4000" dirty="0"/>
              <a:t>Identify both the benefits and drawbacks</a:t>
            </a:r>
            <a:r>
              <a:rPr lang="en-US" sz="4000" b="1" dirty="0"/>
              <a:t> </a:t>
            </a:r>
            <a:endParaRPr lang="en-GB" sz="4000" dirty="0"/>
          </a:p>
          <a:p>
            <a:pPr lvl="0"/>
            <a:r>
              <a:rPr lang="en-US" sz="4000" dirty="0"/>
              <a:t>Alert to hidden and overall costs</a:t>
            </a:r>
            <a:r>
              <a:rPr lang="en-US" sz="4000" b="1" dirty="0"/>
              <a:t> </a:t>
            </a:r>
            <a:endParaRPr lang="en-GB" sz="4000" dirty="0"/>
          </a:p>
          <a:p>
            <a:pPr lvl="0"/>
            <a:r>
              <a:rPr lang="en-US" sz="4000" dirty="0"/>
              <a:t>Partner for development of materials and dissemination of information.</a:t>
            </a:r>
            <a:r>
              <a:rPr lang="en-US" sz="4000" b="1" dirty="0"/>
              <a:t> </a:t>
            </a:r>
            <a:endParaRPr lang="en-GB" sz="4000" dirty="0"/>
          </a:p>
          <a:p>
            <a:pPr lvl="0"/>
            <a:r>
              <a:rPr lang="en-US" sz="4000" dirty="0"/>
              <a:t> Partner to develop strategies which motivate savings</a:t>
            </a:r>
            <a:r>
              <a:rPr lang="en-US" sz="4000" b="1" dirty="0"/>
              <a:t> </a:t>
            </a:r>
            <a:endParaRPr lang="en-GB" sz="4000" dirty="0"/>
          </a:p>
          <a:p>
            <a:pPr lvl="0"/>
            <a:r>
              <a:rPr lang="en-US" sz="4000" dirty="0"/>
              <a:t> Focus strongly on strategies for reaching and aiding rural communities</a:t>
            </a:r>
            <a:endParaRPr lang="en-GB" sz="4000" dirty="0"/>
          </a:p>
          <a:p>
            <a:pPr>
              <a:buNone/>
            </a:pPr>
            <a:r>
              <a:rPr lang="en-GB" sz="4000" dirty="0"/>
              <a:t> </a:t>
            </a:r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Evaluation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Measurement Issues</a:t>
            </a:r>
          </a:p>
          <a:p>
            <a:r>
              <a:rPr lang="en-GB" dirty="0" smtClean="0"/>
              <a:t>Quantitative vs. Qualitative?</a:t>
            </a:r>
          </a:p>
          <a:p>
            <a:r>
              <a:rPr lang="en-GB" dirty="0" smtClean="0"/>
              <a:t>Short Term of Long term?</a:t>
            </a:r>
          </a:p>
          <a:p>
            <a:r>
              <a:rPr lang="en-GB" dirty="0" smtClean="0"/>
              <a:t>Demand? Interest?</a:t>
            </a:r>
          </a:p>
          <a:p>
            <a:r>
              <a:rPr lang="en-GB" dirty="0" smtClean="0"/>
              <a:t>Benefits to economy in general.</a:t>
            </a:r>
          </a:p>
          <a:p>
            <a:endParaRPr lang="en-GB" dirty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The Adult Test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b="1" dirty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dirty="0" smtClean="0"/>
              <a:t>  </a:t>
            </a:r>
            <a:endParaRPr lang="en-GB" dirty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http://edwardkhoo.com/wp-content/uploads/2008/03/kad-kredit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143116"/>
            <a:ext cx="485778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Definitions.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(</a:t>
            </a:r>
            <a:r>
              <a:rPr lang="en-GB" dirty="0"/>
              <a:t>UK) - Financial capability means being able to:</a:t>
            </a:r>
          </a:p>
          <a:p>
            <a:pPr lvl="0"/>
            <a:r>
              <a:rPr lang="en-GB" dirty="0"/>
              <a:t> manage your money</a:t>
            </a:r>
          </a:p>
          <a:p>
            <a:pPr lvl="0"/>
            <a:r>
              <a:rPr lang="en-GB" dirty="0"/>
              <a:t> keep track of your finances</a:t>
            </a:r>
          </a:p>
          <a:p>
            <a:pPr lvl="0"/>
            <a:r>
              <a:rPr lang="en-GB" dirty="0"/>
              <a:t> plan ahead </a:t>
            </a:r>
          </a:p>
          <a:p>
            <a:pPr lvl="0"/>
            <a:r>
              <a:rPr lang="en-GB" dirty="0"/>
              <a:t>make informed decisions about financial products and</a:t>
            </a:r>
          </a:p>
          <a:p>
            <a:pPr lvl="0"/>
            <a:r>
              <a:rPr lang="en-GB" dirty="0"/>
              <a:t>stay up to date </a:t>
            </a:r>
            <a:r>
              <a:rPr lang="en-GB" dirty="0" smtClean="0"/>
              <a:t>on </a:t>
            </a:r>
            <a:r>
              <a:rPr lang="en-GB" dirty="0"/>
              <a:t>financial matters.</a:t>
            </a:r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Focus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 </a:t>
            </a:r>
            <a:r>
              <a:rPr lang="en-GB" dirty="0"/>
              <a:t>Couple years ago: Financial Inclusion- Microfinance, business enterprise development. </a:t>
            </a:r>
          </a:p>
          <a:p>
            <a:r>
              <a:rPr lang="en-GB" dirty="0" smtClean="0"/>
              <a:t>Today: greater </a:t>
            </a:r>
            <a:r>
              <a:rPr lang="en-GB" dirty="0"/>
              <a:t>degree of focus on financial </a:t>
            </a:r>
            <a:r>
              <a:rPr lang="en-GB" dirty="0" smtClean="0"/>
              <a:t>literacy- see </a:t>
            </a:r>
            <a:r>
              <a:rPr lang="en-GB" dirty="0"/>
              <a:t>G20</a:t>
            </a:r>
          </a:p>
          <a:p>
            <a:r>
              <a:rPr lang="en-GB" dirty="0" smtClean="0"/>
              <a:t>Query</a:t>
            </a:r>
            <a:r>
              <a:rPr lang="en-GB" dirty="0"/>
              <a:t>: Has this focus filtered in business </a:t>
            </a:r>
            <a:r>
              <a:rPr lang="en-GB" dirty="0" smtClean="0"/>
              <a:t>programmes- </a:t>
            </a:r>
            <a:r>
              <a:rPr lang="en-GB" dirty="0"/>
              <a:t>hand and glove </a:t>
            </a:r>
            <a:r>
              <a:rPr lang="en-GB" dirty="0" smtClean="0"/>
              <a:t>exercise.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b="1" dirty="0" smtClean="0"/>
              <a:t>Why hasn’t Financial Literacy programmes featured more at the national </a:t>
            </a:r>
            <a:r>
              <a:rPr lang="en-GB" b="1" dirty="0"/>
              <a:t>and other level.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True or False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/>
              <a:t>In general, youths have a basic understanding of financial </a:t>
            </a:r>
            <a:r>
              <a:rPr lang="en-GB" dirty="0" smtClean="0"/>
              <a:t>terms?</a:t>
            </a:r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Says....</a:t>
            </a:r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Content Placeholder 4" descr="See full size image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785927"/>
            <a:ext cx="142876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2500306"/>
            <a:ext cx="728667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True or False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There are sufficient resources available to help youths learn about personal financial management</a:t>
            </a:r>
            <a:r>
              <a:rPr lang="en-GB" dirty="0" smtClean="0"/>
              <a:t>.</a:t>
            </a:r>
          </a:p>
          <a:p>
            <a:pPr lvl="0">
              <a:buNone/>
            </a:pPr>
            <a:endParaRPr lang="en-GB" dirty="0"/>
          </a:p>
          <a:p>
            <a:r>
              <a:rPr lang="en-GB" dirty="0"/>
              <a:t>UK, Canada, Australia, USA, </a:t>
            </a:r>
          </a:p>
          <a:p>
            <a:r>
              <a:rPr lang="en-GB" dirty="0"/>
              <a:t>Questions: Dissemination, Adaptability to Culture/Language, Levels, Access, Knowledge of, Confidence to act on?</a:t>
            </a:r>
          </a:p>
          <a:p>
            <a:endParaRPr lang="en-GB" dirty="0"/>
          </a:p>
        </p:txBody>
      </p:sp>
      <p:pic>
        <p:nvPicPr>
          <p:cNvPr id="4" name="ipfWCq0dEjB_ddYSM:" descr="http://t0.gstatic.com/images?q=tbn:ANd9GcSpjX5Wh3ckFU8TOuZUmcU5p_6JkgUPLDxBpgZcJcghkzv-9Nj6tcVzQ0s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2042" y="3097461"/>
            <a:ext cx="679916" cy="663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True or False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Youths know about the benefits of saving and are keen to have their own bank account.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Would love to have a bank account</a:t>
            </a:r>
          </a:p>
          <a:p>
            <a:endParaRPr lang="en-GB" dirty="0"/>
          </a:p>
        </p:txBody>
      </p:sp>
      <p:pic>
        <p:nvPicPr>
          <p:cNvPr id="4" name="cfcEf8You-0JTM:" descr="http://t0.gstatic.com/images?q=tbn:ANd9GcQeW4Uip33kyOWOCeGaiYwQBqIybIiIj473bda4sQ3nc9NOhkS36BCTHlM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8914" y="2875914"/>
            <a:ext cx="1267465" cy="1410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Survey Says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Still cannot differentiate on which prospects provide the best benefits- </a:t>
            </a:r>
          </a:p>
          <a:p>
            <a:r>
              <a:rPr lang="en-GB" dirty="0"/>
              <a:t>45%: saving with a neighbourhood scheme was better than saving in a bank; 49% of the youths indicated that they saved at home. </a:t>
            </a:r>
          </a:p>
          <a:p>
            <a:r>
              <a:rPr lang="en-GB" dirty="0"/>
              <a:t> 25%- never thought of opening a savings account,</a:t>
            </a:r>
          </a:p>
          <a:p>
            <a:r>
              <a:rPr lang="en-GB" dirty="0"/>
              <a:t>20% -did not have enough money to open an account; </a:t>
            </a:r>
          </a:p>
          <a:p>
            <a:r>
              <a:rPr lang="en-GB" dirty="0"/>
              <a:t>10% either did not know how to open an account or were afraid of going to the banks. </a:t>
            </a:r>
          </a:p>
          <a:p>
            <a:r>
              <a:rPr lang="en-GB" dirty="0" smtClean="0"/>
              <a:t>Banks</a:t>
            </a:r>
            <a:r>
              <a:rPr lang="en-GB" dirty="0"/>
              <a:t>: could not be trusted, stole or deducted money from your savings or charged money for making late payments</a:t>
            </a:r>
          </a:p>
          <a:p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93591"/>
            <a:ext cx="9144000" cy="86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395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Commonwealth Secretariat’s Financial Literacy Initiatives</vt:lpstr>
      <vt:lpstr>The Adult Test</vt:lpstr>
      <vt:lpstr>Definitions. </vt:lpstr>
      <vt:lpstr>Focus</vt:lpstr>
      <vt:lpstr>True or False</vt:lpstr>
      <vt:lpstr>Survey Says....</vt:lpstr>
      <vt:lpstr>True or False</vt:lpstr>
      <vt:lpstr>True or False</vt:lpstr>
      <vt:lpstr>Survey Says</vt:lpstr>
      <vt:lpstr>Culture and Changing Norms </vt:lpstr>
      <vt:lpstr>Recommendations </vt:lpstr>
      <vt:lpstr>Evaluation</vt:lpstr>
    </vt:vector>
  </TitlesOfParts>
  <Company>Commonwealth Secretariat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Commonwealth Secretariat’s Financial Literacy Initiatives</dc:title>
  <dc:creator>Commonwealth Secretariat</dc:creator>
  <cp:lastModifiedBy>Commonwealth Secretariat</cp:lastModifiedBy>
  <cp:revision>6</cp:revision>
  <dcterms:created xsi:type="dcterms:W3CDTF">2011-05-09T16:57:17Z</dcterms:created>
  <dcterms:modified xsi:type="dcterms:W3CDTF">2011-05-10T07:57:59Z</dcterms:modified>
</cp:coreProperties>
</file>