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328" r:id="rId3"/>
    <p:sldId id="310" r:id="rId4"/>
    <p:sldId id="334" r:id="rId5"/>
    <p:sldId id="332" r:id="rId6"/>
    <p:sldId id="333" r:id="rId7"/>
    <p:sldId id="311" r:id="rId8"/>
    <p:sldId id="312" r:id="rId9"/>
    <p:sldId id="313" r:id="rId10"/>
    <p:sldId id="314" r:id="rId11"/>
    <p:sldId id="315" r:id="rId12"/>
    <p:sldId id="316" r:id="rId13"/>
    <p:sldId id="329" r:id="rId14"/>
    <p:sldId id="282" r:id="rId15"/>
    <p:sldId id="283" r:id="rId16"/>
    <p:sldId id="284" r:id="rId17"/>
    <p:sldId id="285" r:id="rId18"/>
    <p:sldId id="286" r:id="rId19"/>
    <p:sldId id="322" r:id="rId20"/>
    <p:sldId id="323" r:id="rId21"/>
    <p:sldId id="324" r:id="rId22"/>
    <p:sldId id="325" r:id="rId23"/>
    <p:sldId id="272" r:id="rId24"/>
    <p:sldId id="302" r:id="rId25"/>
    <p:sldId id="298" r:id="rId26"/>
    <p:sldId id="273" r:id="rId27"/>
    <p:sldId id="299" r:id="rId28"/>
    <p:sldId id="304" r:id="rId29"/>
    <p:sldId id="288" r:id="rId30"/>
    <p:sldId id="280" r:id="rId31"/>
    <p:sldId id="281" r:id="rId32"/>
    <p:sldId id="300" r:id="rId33"/>
    <p:sldId id="292" r:id="rId34"/>
  </p:sldIdLst>
  <p:sldSz cx="9144000" cy="6858000" type="screen4x3"/>
  <p:notesSz cx="6797675" cy="9872663"/>
  <p:defaultTextStyle>
    <a:defPPr>
      <a:defRPr lang="en-US"/>
    </a:defPPr>
    <a:lvl1pPr algn="l" rtl="0" fontAlgn="base">
      <a:spcBef>
        <a:spcPct val="0"/>
      </a:spcBef>
      <a:spcAft>
        <a:spcPct val="0"/>
      </a:spcAft>
      <a:defRPr kern="1200">
        <a:solidFill>
          <a:schemeClr val="tx1"/>
        </a:solidFill>
        <a:latin typeface="Arno Pro" pitchFamily="18" charset="0"/>
        <a:ea typeface="+mn-ea"/>
        <a:cs typeface="+mn-cs"/>
      </a:defRPr>
    </a:lvl1pPr>
    <a:lvl2pPr marL="457200" algn="l" rtl="0" fontAlgn="base">
      <a:spcBef>
        <a:spcPct val="0"/>
      </a:spcBef>
      <a:spcAft>
        <a:spcPct val="0"/>
      </a:spcAft>
      <a:defRPr kern="1200">
        <a:solidFill>
          <a:schemeClr val="tx1"/>
        </a:solidFill>
        <a:latin typeface="Arno Pro" pitchFamily="18" charset="0"/>
        <a:ea typeface="+mn-ea"/>
        <a:cs typeface="+mn-cs"/>
      </a:defRPr>
    </a:lvl2pPr>
    <a:lvl3pPr marL="914400" algn="l" rtl="0" fontAlgn="base">
      <a:spcBef>
        <a:spcPct val="0"/>
      </a:spcBef>
      <a:spcAft>
        <a:spcPct val="0"/>
      </a:spcAft>
      <a:defRPr kern="1200">
        <a:solidFill>
          <a:schemeClr val="tx1"/>
        </a:solidFill>
        <a:latin typeface="Arno Pro" pitchFamily="18" charset="0"/>
        <a:ea typeface="+mn-ea"/>
        <a:cs typeface="+mn-cs"/>
      </a:defRPr>
    </a:lvl3pPr>
    <a:lvl4pPr marL="1371600" algn="l" rtl="0" fontAlgn="base">
      <a:spcBef>
        <a:spcPct val="0"/>
      </a:spcBef>
      <a:spcAft>
        <a:spcPct val="0"/>
      </a:spcAft>
      <a:defRPr kern="1200">
        <a:solidFill>
          <a:schemeClr val="tx1"/>
        </a:solidFill>
        <a:latin typeface="Arno Pro" pitchFamily="18" charset="0"/>
        <a:ea typeface="+mn-ea"/>
        <a:cs typeface="+mn-cs"/>
      </a:defRPr>
    </a:lvl4pPr>
    <a:lvl5pPr marL="1828800" algn="l" rtl="0" fontAlgn="base">
      <a:spcBef>
        <a:spcPct val="0"/>
      </a:spcBef>
      <a:spcAft>
        <a:spcPct val="0"/>
      </a:spcAft>
      <a:defRPr kern="1200">
        <a:solidFill>
          <a:schemeClr val="tx1"/>
        </a:solidFill>
        <a:latin typeface="Arno Pro" pitchFamily="18" charset="0"/>
        <a:ea typeface="+mn-ea"/>
        <a:cs typeface="+mn-cs"/>
      </a:defRPr>
    </a:lvl5pPr>
    <a:lvl6pPr marL="2286000" algn="l" defTabSz="914400" rtl="0" eaLnBrk="1" latinLnBrk="0" hangingPunct="1">
      <a:defRPr kern="1200">
        <a:solidFill>
          <a:schemeClr val="tx1"/>
        </a:solidFill>
        <a:latin typeface="Arno Pro" pitchFamily="18" charset="0"/>
        <a:ea typeface="+mn-ea"/>
        <a:cs typeface="+mn-cs"/>
      </a:defRPr>
    </a:lvl6pPr>
    <a:lvl7pPr marL="2743200" algn="l" defTabSz="914400" rtl="0" eaLnBrk="1" latinLnBrk="0" hangingPunct="1">
      <a:defRPr kern="1200">
        <a:solidFill>
          <a:schemeClr val="tx1"/>
        </a:solidFill>
        <a:latin typeface="Arno Pro" pitchFamily="18" charset="0"/>
        <a:ea typeface="+mn-ea"/>
        <a:cs typeface="+mn-cs"/>
      </a:defRPr>
    </a:lvl7pPr>
    <a:lvl8pPr marL="3200400" algn="l" defTabSz="914400" rtl="0" eaLnBrk="1" latinLnBrk="0" hangingPunct="1">
      <a:defRPr kern="1200">
        <a:solidFill>
          <a:schemeClr val="tx1"/>
        </a:solidFill>
        <a:latin typeface="Arno Pro" pitchFamily="18" charset="0"/>
        <a:ea typeface="+mn-ea"/>
        <a:cs typeface="+mn-cs"/>
      </a:defRPr>
    </a:lvl8pPr>
    <a:lvl9pPr marL="3657600" algn="l" defTabSz="914400" rtl="0" eaLnBrk="1" latinLnBrk="0" hangingPunct="1">
      <a:defRPr kern="1200">
        <a:solidFill>
          <a:schemeClr val="tx1"/>
        </a:solidFill>
        <a:latin typeface="Arno Pro"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FF0000"/>
    <a:srgbClr val="6666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717" autoAdjust="0"/>
    <p:restoredTop sz="94643" autoAdjust="0"/>
  </p:normalViewPr>
  <p:slideViewPr>
    <p:cSldViewPr>
      <p:cViewPr>
        <p:scale>
          <a:sx n="66" d="100"/>
          <a:sy n="66" d="100"/>
        </p:scale>
        <p:origin x="-960" y="-47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image" Target="../media/image4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image" Target="../media/image4.emf"/><Relationship Id="rId6" Type="http://schemas.openxmlformats.org/officeDocument/2006/relationships/image" Target="../media/image9.wmf"/><Relationship Id="rId5" Type="http://schemas.openxmlformats.org/officeDocument/2006/relationships/image" Target="../media/image8.wmf"/><Relationship Id="rId4" Type="http://schemas.openxmlformats.org/officeDocument/2006/relationships/image" Target="../media/image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34819" name="Rectangle 3"/>
          <p:cNvSpPr>
            <a:spLocks noGrp="1" noChangeArrowheads="1"/>
          </p:cNvSpPr>
          <p:nvPr>
            <p:ph type="dt" idx="1"/>
          </p:nvPr>
        </p:nvSpPr>
        <p:spPr bwMode="auto">
          <a:xfrm>
            <a:off x="3849688"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32772" name="Rectangle 4"/>
          <p:cNvSpPr>
            <a:spLocks noGrp="1" noRot="1" noChangeAspect="1" noChangeArrowheads="1" noTextEdit="1"/>
          </p:cNvSpPr>
          <p:nvPr>
            <p:ph type="sldImg" idx="2"/>
          </p:nvPr>
        </p:nvSpPr>
        <p:spPr bwMode="auto">
          <a:xfrm>
            <a:off x="930275" y="739775"/>
            <a:ext cx="4938713" cy="3703638"/>
          </a:xfrm>
          <a:prstGeom prst="rect">
            <a:avLst/>
          </a:prstGeom>
          <a:noFill/>
          <a:ln w="9525">
            <a:solidFill>
              <a:srgbClr val="000000"/>
            </a:solidFill>
            <a:miter lim="800000"/>
            <a:headEnd/>
            <a:tailEnd/>
          </a:ln>
        </p:spPr>
      </p:sp>
      <p:sp>
        <p:nvSpPr>
          <p:cNvPr id="34821" name="Rectangle 5"/>
          <p:cNvSpPr>
            <a:spLocks noGrp="1" noChangeArrowheads="1"/>
          </p:cNvSpPr>
          <p:nvPr>
            <p:ph type="body" sz="quarter" idx="3"/>
          </p:nvPr>
        </p:nvSpPr>
        <p:spPr bwMode="auto">
          <a:xfrm>
            <a:off x="679450" y="4689475"/>
            <a:ext cx="5438775" cy="44434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4822" name="Rectangle 6"/>
          <p:cNvSpPr>
            <a:spLocks noGrp="1" noChangeArrowheads="1"/>
          </p:cNvSpPr>
          <p:nvPr>
            <p:ph type="ftr" sz="quarter" idx="4"/>
          </p:nvPr>
        </p:nvSpPr>
        <p:spPr bwMode="auto">
          <a:xfrm>
            <a:off x="0" y="9377363"/>
            <a:ext cx="2946400"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34823" name="Rectangle 7"/>
          <p:cNvSpPr>
            <a:spLocks noGrp="1" noChangeArrowheads="1"/>
          </p:cNvSpPr>
          <p:nvPr>
            <p:ph type="sldNum" sz="quarter" idx="5"/>
          </p:nvPr>
        </p:nvSpPr>
        <p:spPr bwMode="auto">
          <a:xfrm>
            <a:off x="3849688" y="9377363"/>
            <a:ext cx="2946400"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3216121C-4CB1-47A9-A74B-8DE74FBDD63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A37EA8D0-2E0A-4645-8C7F-3A0D81F85C4C}" type="slidenum">
              <a:rPr lang="en-US" smtClean="0"/>
              <a:pPr/>
              <a:t>14</a:t>
            </a:fld>
            <a:endParaRPr 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84A34078-8624-4DF3-8464-B0CD7A732C96}" type="slidenum">
              <a:rPr lang="en-US" smtClean="0"/>
              <a:pPr/>
              <a:t>15</a:t>
            </a:fld>
            <a:endParaRPr lang="en-US"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225F3A0E-23D0-4A85-B81B-01F7EB606B52}" type="slidenum">
              <a:rPr lang="en-US" smtClean="0"/>
              <a:pPr/>
              <a:t>16</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69FE133C-05A3-4BE9-A35F-920887258D98}" type="slidenum">
              <a:rPr lang="en-US" smtClean="0"/>
              <a:pPr/>
              <a:t>17</a:t>
            </a:fld>
            <a:endParaRPr lang="en-US"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1B39F570-1B94-4314-9365-A54260697DE0}" type="slidenum">
              <a:rPr lang="en-US" smtClean="0"/>
              <a:pPr/>
              <a:t>18</a:t>
            </a:fld>
            <a:endParaRPr 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F81FED-557B-499F-92EA-39FF2D323A5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28D281-910B-4202-A747-F643C289D72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4CB881-96BD-4610-BE1F-3FA1FA8316B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A98C89-9527-4009-B4F6-526472C4B72C}"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185D8E-0436-4BF5-8A1F-714FE8F3A827}"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43E0C7E-9087-4087-9200-C88429DE5520}"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6A45FAB-00F8-4711-A96A-D6459B1D26DE}"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216C67-A0C8-4EF9-8720-ECEF9E090BF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E79C39-2BD8-4FE3-B000-FFF44A0CC3E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56831D-4B0E-4802-9AE2-B81855B9C58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D696D7-4729-4EBC-9C16-9D4034D0E0C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0798C37-F184-4020-A150-E0811472F43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65DA348-CE69-427C-BBF1-DA11C35B39A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A6AF1DB-BFF0-4297-83AF-FE3454438B2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507965C-4244-4C65-A613-13C05073153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9BEED1-B689-45F5-A020-679F4845DBC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0751B483-8EF4-4021-B570-9A1EC7885E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Layout" Target="../slideLayouts/slideLayout12.xml"/><Relationship Id="rId1" Type="http://schemas.openxmlformats.org/officeDocument/2006/relationships/vmlDrawing" Target="../drawings/vmlDrawing9.vml"/><Relationship Id="rId6" Type="http://schemas.openxmlformats.org/officeDocument/2006/relationships/oleObject" Target="../embeddings/oleObject14.bin"/><Relationship Id="rId5" Type="http://schemas.openxmlformats.org/officeDocument/2006/relationships/image" Target="../media/image13.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15.bin"/><Relationship Id="rId5" Type="http://schemas.openxmlformats.org/officeDocument/2006/relationships/image" Target="../media/image14.jpeg"/><Relationship Id="rId4" Type="http://schemas.openxmlformats.org/officeDocument/2006/relationships/slide" Target="slide12.xml"/></Relationships>
</file>

<file path=ppt/slides/_rels/slide12.xml.rels><?xml version="1.0" encoding="UTF-8" standalone="yes"?>
<Relationships xmlns="http://schemas.openxmlformats.org/package/2006/relationships"><Relationship Id="rId3" Type="http://schemas.openxmlformats.org/officeDocument/2006/relationships/slide" Target="slide6.xml"/><Relationship Id="rId7"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3.jpeg"/><Relationship Id="rId7" Type="http://schemas.openxmlformats.org/officeDocument/2006/relationships/slide" Target="slide17.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slide" Target="slide18.xml"/><Relationship Id="rId5" Type="http://schemas.openxmlformats.org/officeDocument/2006/relationships/image" Target="../media/image18.jpeg"/><Relationship Id="rId4" Type="http://schemas.openxmlformats.org/officeDocument/2006/relationships/slide" Target="slide15.xml"/><Relationship Id="rId9" Type="http://schemas.openxmlformats.org/officeDocument/2006/relationships/slide" Target="slide19.xml"/></Relationships>
</file>

<file path=ppt/slides/_rels/slide15.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slide" Target="slide14.xml"/><Relationship Id="rId3" Type="http://schemas.openxmlformats.org/officeDocument/2006/relationships/notesSlide" Target="../notesSlides/notesSlide2.xml"/><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slideLayout" Target="../slideLayouts/slideLayout14.xml"/><Relationship Id="rId1" Type="http://schemas.openxmlformats.org/officeDocument/2006/relationships/vmlDrawing" Target="../drawings/vmlDrawing12.v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3.jpeg"/><Relationship Id="rId10" Type="http://schemas.openxmlformats.org/officeDocument/2006/relationships/image" Target="../media/image23.jpeg"/><Relationship Id="rId4" Type="http://schemas.openxmlformats.org/officeDocument/2006/relationships/slide" Target="slide16.xml"/><Relationship Id="rId9" Type="http://schemas.openxmlformats.org/officeDocument/2006/relationships/image" Target="../media/image22.jpeg"/><Relationship Id="rId14" Type="http://schemas.openxmlformats.org/officeDocument/2006/relationships/oleObject" Target="../embeddings/oleObject17.bin"/></Relationships>
</file>

<file path=ppt/slides/_rels/slide1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notesSlide" Target="../notesSlides/notesSlide3.xml"/><Relationship Id="rId7" Type="http://schemas.openxmlformats.org/officeDocument/2006/relationships/image" Target="../media/image27.jpeg"/><Relationship Id="rId2" Type="http://schemas.openxmlformats.org/officeDocument/2006/relationships/slideLayout" Target="../slideLayouts/slideLayout15.xml"/><Relationship Id="rId1" Type="http://schemas.openxmlformats.org/officeDocument/2006/relationships/vmlDrawing" Target="../drawings/vmlDrawing13.vml"/><Relationship Id="rId6" Type="http://schemas.openxmlformats.org/officeDocument/2006/relationships/image" Target="../media/image26.jpeg"/><Relationship Id="rId11" Type="http://schemas.openxmlformats.org/officeDocument/2006/relationships/image" Target="../media/image29.jpeg"/><Relationship Id="rId5" Type="http://schemas.openxmlformats.org/officeDocument/2006/relationships/image" Target="../media/image3.jpeg"/><Relationship Id="rId10" Type="http://schemas.openxmlformats.org/officeDocument/2006/relationships/oleObject" Target="../embeddings/oleObject18.bin"/><Relationship Id="rId4" Type="http://schemas.openxmlformats.org/officeDocument/2006/relationships/slide" Target="slide17.xml"/><Relationship Id="rId9" Type="http://schemas.openxmlformats.org/officeDocument/2006/relationships/slide" Target="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notesSlide" Target="../notesSlides/notesSlide4.xml"/><Relationship Id="rId7" Type="http://schemas.openxmlformats.org/officeDocument/2006/relationships/image" Target="../media/image32.jpeg"/><Relationship Id="rId2" Type="http://schemas.openxmlformats.org/officeDocument/2006/relationships/slideLayout" Target="../slideLayouts/slideLayout14.xml"/><Relationship Id="rId1" Type="http://schemas.openxmlformats.org/officeDocument/2006/relationships/vmlDrawing" Target="../drawings/vmlDrawing14.vml"/><Relationship Id="rId6" Type="http://schemas.openxmlformats.org/officeDocument/2006/relationships/image" Target="../media/image31.jpeg"/><Relationship Id="rId11" Type="http://schemas.openxmlformats.org/officeDocument/2006/relationships/oleObject" Target="../embeddings/oleObject19.bin"/><Relationship Id="rId5" Type="http://schemas.openxmlformats.org/officeDocument/2006/relationships/image" Target="../media/image30.jpeg"/><Relationship Id="rId10" Type="http://schemas.openxmlformats.org/officeDocument/2006/relationships/slide" Target="slide14.xml"/><Relationship Id="rId4" Type="http://schemas.openxmlformats.org/officeDocument/2006/relationships/slide" Target="slide18.xml"/><Relationship Id="rId9" Type="http://schemas.openxmlformats.org/officeDocument/2006/relationships/image" Target="../media/image34.jpeg"/></Relationships>
</file>

<file path=ppt/slides/_rels/slide1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notesSlide" Target="../notesSlides/notesSlide5.xml"/><Relationship Id="rId7" Type="http://schemas.openxmlformats.org/officeDocument/2006/relationships/slide" Target="slide14.xml"/><Relationship Id="rId12" Type="http://schemas.openxmlformats.org/officeDocument/2006/relationships/oleObject" Target="../embeddings/oleObject20.bin"/><Relationship Id="rId2" Type="http://schemas.openxmlformats.org/officeDocument/2006/relationships/slideLayout" Target="../slideLayouts/slideLayout4.xml"/><Relationship Id="rId1" Type="http://schemas.openxmlformats.org/officeDocument/2006/relationships/vmlDrawing" Target="../drawings/vmlDrawing15.vml"/><Relationship Id="rId6" Type="http://schemas.openxmlformats.org/officeDocument/2006/relationships/image" Target="../media/image36.jpeg"/><Relationship Id="rId11" Type="http://schemas.openxmlformats.org/officeDocument/2006/relationships/image" Target="../media/image40.jpeg"/><Relationship Id="rId5" Type="http://schemas.openxmlformats.org/officeDocument/2006/relationships/image" Target="../media/image35.jpeg"/><Relationship Id="rId10" Type="http://schemas.openxmlformats.org/officeDocument/2006/relationships/image" Target="../media/image39.jpeg"/><Relationship Id="rId4" Type="http://schemas.openxmlformats.org/officeDocument/2006/relationships/slide" Target="slide19.xml"/><Relationship Id="rId9" Type="http://schemas.openxmlformats.org/officeDocument/2006/relationships/image" Target="../media/image38.jpe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image" Target="../media/image35.jpeg"/><Relationship Id="rId7" Type="http://schemas.openxmlformats.org/officeDocument/2006/relationships/image" Target="../media/image45.jpeg"/><Relationship Id="rId2" Type="http://schemas.openxmlformats.org/officeDocument/2006/relationships/slideLayout" Target="../slideLayouts/slideLayout13.xml"/><Relationship Id="rId1" Type="http://schemas.openxmlformats.org/officeDocument/2006/relationships/vmlDrawing" Target="../drawings/vmlDrawing16.v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oleObject" Target="../embeddings/oleObject22.bin"/></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e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jpeg"/><Relationship Id="rId17" Type="http://schemas.openxmlformats.org/officeDocument/2006/relationships/oleObject" Target="../embeddings/oleObject23.bin"/><Relationship Id="rId2" Type="http://schemas.openxmlformats.org/officeDocument/2006/relationships/slideLayout" Target="../slideLayouts/slideLayout12.xml"/><Relationship Id="rId16" Type="http://schemas.openxmlformats.org/officeDocument/2006/relationships/image" Target="../media/image59.jpeg"/><Relationship Id="rId1" Type="http://schemas.openxmlformats.org/officeDocument/2006/relationships/vmlDrawing" Target="../drawings/vmlDrawing17.v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5" Type="http://schemas.openxmlformats.org/officeDocument/2006/relationships/image" Target="../media/image5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 Id="rId14" Type="http://schemas.openxmlformats.org/officeDocument/2006/relationships/image" Target="../media/image57.jpeg"/></Relationships>
</file>

<file path=ppt/slides/_rels/slide21.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jpeg"/><Relationship Id="rId3" Type="http://schemas.openxmlformats.org/officeDocument/2006/relationships/image" Target="../media/image46.jpeg"/><Relationship Id="rId7" Type="http://schemas.openxmlformats.org/officeDocument/2006/relationships/image" Target="../media/image63.jpeg"/><Relationship Id="rId12" Type="http://schemas.openxmlformats.org/officeDocument/2006/relationships/image" Target="../media/image68.jpeg"/><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61.jpeg"/><Relationship Id="rId15" Type="http://schemas.openxmlformats.org/officeDocument/2006/relationships/oleObject" Target="../embeddings/oleObject24.bin"/><Relationship Id="rId10" Type="http://schemas.openxmlformats.org/officeDocument/2006/relationships/image" Target="../media/image66.jpeg"/><Relationship Id="rId4" Type="http://schemas.openxmlformats.org/officeDocument/2006/relationships/image" Target="../media/image60.jpeg"/><Relationship Id="rId9" Type="http://schemas.openxmlformats.org/officeDocument/2006/relationships/image" Target="../media/image65.jpeg"/><Relationship Id="rId14" Type="http://schemas.openxmlformats.org/officeDocument/2006/relationships/image" Target="../media/image70.jpe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12.xml"/><Relationship Id="rId1" Type="http://schemas.openxmlformats.org/officeDocument/2006/relationships/vmlDrawing" Target="../drawings/vmlDrawing19.vml"/><Relationship Id="rId4" Type="http://schemas.openxmlformats.org/officeDocument/2006/relationships/oleObject" Target="../embeddings/oleObject25.bin"/></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oleObject" Target="../embeddings/oleObject26.bin"/><Relationship Id="rId4" Type="http://schemas.openxmlformats.org/officeDocument/2006/relationships/image" Target="../media/image71.jpeg"/></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2.xml"/><Relationship Id="rId1" Type="http://schemas.openxmlformats.org/officeDocument/2006/relationships/vmlDrawing" Target="../drawings/vmlDrawing21.vml"/><Relationship Id="rId5" Type="http://schemas.openxmlformats.org/officeDocument/2006/relationships/oleObject" Target="../embeddings/oleObject27.bin"/><Relationship Id="rId4" Type="http://schemas.openxmlformats.org/officeDocument/2006/relationships/image" Target="../media/image73.jpeg"/></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16.xml"/><Relationship Id="rId1" Type="http://schemas.openxmlformats.org/officeDocument/2006/relationships/vmlDrawing" Target="../drawings/vmlDrawing22.vml"/><Relationship Id="rId6" Type="http://schemas.openxmlformats.org/officeDocument/2006/relationships/oleObject" Target="../embeddings/oleObject28.bin"/><Relationship Id="rId5" Type="http://schemas.openxmlformats.org/officeDocument/2006/relationships/image" Target="../media/image76.jpeg"/><Relationship Id="rId4" Type="http://schemas.openxmlformats.org/officeDocument/2006/relationships/image" Target="../media/image75.jpeg"/></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oleObject" Target="../embeddings/oleObject29.bin"/><Relationship Id="rId5" Type="http://schemas.openxmlformats.org/officeDocument/2006/relationships/image" Target="../media/image79.jpeg"/><Relationship Id="rId4" Type="http://schemas.openxmlformats.org/officeDocument/2006/relationships/image" Target="../media/image78.jpeg"/></Relationships>
</file>

<file path=ppt/slides/_rels/slide2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16.xml"/><Relationship Id="rId1" Type="http://schemas.openxmlformats.org/officeDocument/2006/relationships/vmlDrawing" Target="../drawings/vmlDrawing24.vml"/><Relationship Id="rId5" Type="http://schemas.openxmlformats.org/officeDocument/2006/relationships/oleObject" Target="../embeddings/oleObject30.bin"/><Relationship Id="rId4" Type="http://schemas.openxmlformats.org/officeDocument/2006/relationships/image" Target="../media/image81.jpeg"/></Relationships>
</file>

<file path=ppt/slides/_rels/slide2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oleObject" Target="../embeddings/oleObject31.bin"/><Relationship Id="rId5" Type="http://schemas.openxmlformats.org/officeDocument/2006/relationships/image" Target="../media/image84.png"/><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2.xml"/><Relationship Id="rId1" Type="http://schemas.openxmlformats.org/officeDocument/2006/relationships/vmlDrawing" Target="../drawings/vmlDrawing26.vml"/><Relationship Id="rId4" Type="http://schemas.openxmlformats.org/officeDocument/2006/relationships/oleObject" Target="../embeddings/oleObject32.bin"/></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 Id="rId9" Type="http://schemas.openxmlformats.org/officeDocument/2006/relationships/oleObject" Target="../embeddings/oleObject33.bin"/></Relationships>
</file>

<file path=ppt/slides/_rels/slide3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16.xml"/><Relationship Id="rId1" Type="http://schemas.openxmlformats.org/officeDocument/2006/relationships/vmlDrawing" Target="../drawings/vmlDrawing28.vml"/><Relationship Id="rId4" Type="http://schemas.openxmlformats.org/officeDocument/2006/relationships/oleObject" Target="../embeddings/oleObject34.bin"/></Relationships>
</file>

<file path=ppt/slides/_rels/slide3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16.xml"/><Relationship Id="rId1" Type="http://schemas.openxmlformats.org/officeDocument/2006/relationships/vmlDrawing" Target="../drawings/vmlDrawing29.vml"/><Relationship Id="rId5" Type="http://schemas.openxmlformats.org/officeDocument/2006/relationships/oleObject" Target="../embeddings/oleObject35.bin"/><Relationship Id="rId4" Type="http://schemas.openxmlformats.org/officeDocument/2006/relationships/image" Target="../media/image92.jpeg"/></Relationships>
</file>

<file path=ppt/slides/_rels/slide3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slide" Target="slide8.xml"/><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oleObject" Target="../embeddings/oleObject6.bin"/><Relationship Id="rId10" Type="http://schemas.openxmlformats.org/officeDocument/2006/relationships/oleObject" Target="../embeddings/oleObject11.bin"/><Relationship Id="rId4" Type="http://schemas.openxmlformats.org/officeDocument/2006/relationships/image" Target="../media/image3.jpeg"/><Relationship Id="rId9" Type="http://schemas.openxmlformats.org/officeDocument/2006/relationships/oleObject" Target="../embeddings/oleObject10.bin"/></Relationships>
</file>

<file path=ppt/slides/_rels/slide8.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13.bin"/><Relationship Id="rId5" Type="http://schemas.openxmlformats.org/officeDocument/2006/relationships/image" Target="../media/image12.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0" descr="First Page"/>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8675" name="Text Box 7"/>
          <p:cNvSpPr txBox="1">
            <a:spLocks noChangeArrowheads="1"/>
          </p:cNvSpPr>
          <p:nvPr/>
        </p:nvSpPr>
        <p:spPr bwMode="auto">
          <a:xfrm>
            <a:off x="1752600" y="5029200"/>
            <a:ext cx="5943600" cy="2436813"/>
          </a:xfrm>
          <a:prstGeom prst="rect">
            <a:avLst/>
          </a:prstGeom>
          <a:noFill/>
          <a:ln w="9525">
            <a:noFill/>
            <a:miter lim="800000"/>
            <a:headEnd/>
            <a:tailEnd/>
          </a:ln>
        </p:spPr>
        <p:txBody>
          <a:bodyPr>
            <a:spAutoFit/>
          </a:bodyPr>
          <a:lstStyle/>
          <a:p>
            <a:pPr algn="ctr"/>
            <a:r>
              <a:rPr lang="en-US" sz="4400" b="1">
                <a:latin typeface="Tempus Sans ITC" pitchFamily="82" charset="0"/>
              </a:rPr>
              <a:t>Elephant Dung Paper </a:t>
            </a:r>
          </a:p>
          <a:p>
            <a:pPr algn="ctr"/>
            <a:endParaRPr lang="en-US" sz="4400" b="1">
              <a:latin typeface="Tempus Sans ITC" pitchFamily="82" charset="0"/>
            </a:endParaRPr>
          </a:p>
          <a:p>
            <a:pPr>
              <a:spcBef>
                <a:spcPct val="50000"/>
              </a:spcBef>
            </a:pPr>
            <a:endParaRPr lang="en-US" sz="4400" b="1">
              <a:latin typeface="Arial" charset="0"/>
            </a:endParaRPr>
          </a:p>
        </p:txBody>
      </p:sp>
      <p:sp>
        <p:nvSpPr>
          <p:cNvPr id="28676" name="Text Box 11"/>
          <p:cNvSpPr txBox="1">
            <a:spLocks noChangeArrowheads="1"/>
          </p:cNvSpPr>
          <p:nvPr/>
        </p:nvSpPr>
        <p:spPr bwMode="auto">
          <a:xfrm>
            <a:off x="2133600" y="5957888"/>
            <a:ext cx="5280025" cy="519112"/>
          </a:xfrm>
          <a:prstGeom prst="rect">
            <a:avLst/>
          </a:prstGeom>
          <a:noFill/>
          <a:ln w="9525">
            <a:noFill/>
            <a:miter lim="800000"/>
            <a:headEnd/>
            <a:tailEnd/>
          </a:ln>
        </p:spPr>
        <p:txBody>
          <a:bodyPr wrap="none">
            <a:spAutoFit/>
          </a:bodyPr>
          <a:lstStyle/>
          <a:p>
            <a:r>
              <a:rPr lang="en-US" sz="2800">
                <a:latin typeface="Tempus Sans ITC" pitchFamily="82" charset="0"/>
              </a:rPr>
              <a:t>An Ethical Product from Sri Lanka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8" descr="Layout">
            <a:hlinkClick r:id="rId3" action="ppaction://hlinksldjump"/>
          </p:cNvPr>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
        <p:nvSpPr>
          <p:cNvPr id="6148" name="Rectangle 2"/>
          <p:cNvSpPr>
            <a:spLocks noGrp="1" noChangeArrowheads="1"/>
          </p:cNvSpPr>
          <p:nvPr>
            <p:ph type="title"/>
          </p:nvPr>
        </p:nvSpPr>
        <p:spPr/>
        <p:txBody>
          <a:bodyPr/>
          <a:lstStyle/>
          <a:p>
            <a:pPr eaLnBrk="1" hangingPunct="1"/>
            <a:endParaRPr lang="en-US" smtClean="0"/>
          </a:p>
        </p:txBody>
      </p:sp>
      <p:pic>
        <p:nvPicPr>
          <p:cNvPr id="6149" name="Picture 5" descr="kl">
            <a:hlinkClick r:id="rId3" action="ppaction://hlinksldjump"/>
          </p:cNvPr>
          <p:cNvPicPr>
            <a:picLocks noChangeAspect="1" noChangeArrowheads="1"/>
          </p:cNvPicPr>
          <p:nvPr/>
        </p:nvPicPr>
        <p:blipFill>
          <a:blip r:embed="rId5"/>
          <a:srcRect/>
          <a:stretch>
            <a:fillRect/>
          </a:stretch>
        </p:blipFill>
        <p:spPr bwMode="auto">
          <a:xfrm>
            <a:off x="2457450" y="609600"/>
            <a:ext cx="4229100" cy="5638800"/>
          </a:xfrm>
          <a:prstGeom prst="rect">
            <a:avLst/>
          </a:prstGeom>
          <a:noFill/>
          <a:ln w="9525">
            <a:noFill/>
            <a:miter lim="800000"/>
            <a:headEnd/>
            <a:tailEnd/>
          </a:ln>
        </p:spPr>
      </p:pic>
      <p:sp>
        <p:nvSpPr>
          <p:cNvPr id="6150" name="Text Box 6"/>
          <p:cNvSpPr txBox="1">
            <a:spLocks noChangeArrowheads="1"/>
          </p:cNvSpPr>
          <p:nvPr/>
        </p:nvSpPr>
        <p:spPr bwMode="auto">
          <a:xfrm>
            <a:off x="838200" y="6491288"/>
            <a:ext cx="3429000" cy="366712"/>
          </a:xfrm>
          <a:prstGeom prst="rect">
            <a:avLst/>
          </a:prstGeom>
          <a:noFill/>
          <a:ln w="9525">
            <a:noFill/>
            <a:miter lim="800000"/>
            <a:headEnd/>
            <a:tailEnd/>
          </a:ln>
        </p:spPr>
        <p:txBody>
          <a:bodyPr>
            <a:spAutoFit/>
          </a:bodyPr>
          <a:lstStyle/>
          <a:p>
            <a:pPr>
              <a:spcBef>
                <a:spcPct val="50000"/>
              </a:spcBef>
            </a:pPr>
            <a:r>
              <a:rPr lang="en-US" sz="1200" i="1">
                <a:latin typeface="Comic Sans MS" pitchFamily="66" charset="0"/>
              </a:rPr>
              <a:t>“Conservation through Innovation”</a:t>
            </a:r>
            <a:r>
              <a:rPr lang="en-US"/>
              <a:t> </a:t>
            </a:r>
          </a:p>
        </p:txBody>
      </p:sp>
      <p:graphicFrame>
        <p:nvGraphicFramePr>
          <p:cNvPr id="6146" name="Object 7"/>
          <p:cNvGraphicFramePr>
            <a:graphicFrameLocks noChangeAspect="1"/>
          </p:cNvGraphicFramePr>
          <p:nvPr>
            <p:ph sz="half" idx="2"/>
          </p:nvPr>
        </p:nvGraphicFramePr>
        <p:xfrm>
          <a:off x="381000" y="6172200"/>
          <a:ext cx="460375" cy="539750"/>
        </p:xfrm>
        <a:graphic>
          <a:graphicData uri="http://schemas.openxmlformats.org/presentationml/2006/ole">
            <p:oleObj spid="_x0000_s6146" name="CorelDRAW" r:id="rId6" imgW="3805200" imgH="4475520" progId="CorelDraw.Graphic.11">
              <p:embed/>
            </p:oleObj>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8" descr="Layout"/>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7172" name="Rectangle 2"/>
          <p:cNvSpPr>
            <a:spLocks noGrp="1" noChangeArrowheads="1"/>
          </p:cNvSpPr>
          <p:nvPr>
            <p:ph type="title"/>
          </p:nvPr>
        </p:nvSpPr>
        <p:spPr/>
        <p:txBody>
          <a:bodyPr/>
          <a:lstStyle/>
          <a:p>
            <a:pPr eaLnBrk="1" hangingPunct="1"/>
            <a:endParaRPr lang="en-US" smtClean="0"/>
          </a:p>
        </p:txBody>
      </p:sp>
      <p:pic>
        <p:nvPicPr>
          <p:cNvPr id="7173" name="Picture 4" descr="Graphic3">
            <a:hlinkClick r:id="rId4" action="ppaction://hlinksldjump"/>
          </p:cNvPr>
          <p:cNvPicPr>
            <a:picLocks noChangeAspect="1" noChangeArrowheads="1"/>
          </p:cNvPicPr>
          <p:nvPr/>
        </p:nvPicPr>
        <p:blipFill>
          <a:blip r:embed="rId5"/>
          <a:srcRect/>
          <a:stretch>
            <a:fillRect/>
          </a:stretch>
        </p:blipFill>
        <p:spPr bwMode="auto">
          <a:xfrm>
            <a:off x="1828800" y="685800"/>
            <a:ext cx="5257800" cy="3944938"/>
          </a:xfrm>
          <a:prstGeom prst="rect">
            <a:avLst/>
          </a:prstGeom>
          <a:noFill/>
          <a:ln w="9525">
            <a:noFill/>
            <a:miter lim="800000"/>
            <a:headEnd/>
            <a:tailEnd/>
          </a:ln>
        </p:spPr>
      </p:pic>
      <p:sp>
        <p:nvSpPr>
          <p:cNvPr id="7174" name="Rectangle 5"/>
          <p:cNvSpPr>
            <a:spLocks noChangeArrowheads="1"/>
          </p:cNvSpPr>
          <p:nvPr/>
        </p:nvSpPr>
        <p:spPr bwMode="auto">
          <a:xfrm>
            <a:off x="1828800" y="4648200"/>
            <a:ext cx="5257800" cy="1616075"/>
          </a:xfrm>
          <a:prstGeom prst="rect">
            <a:avLst/>
          </a:prstGeom>
          <a:noFill/>
          <a:ln w="9525">
            <a:noFill/>
            <a:miter lim="800000"/>
            <a:headEnd/>
            <a:tailEnd/>
          </a:ln>
        </p:spPr>
        <p:txBody>
          <a:bodyPr>
            <a:spAutoFit/>
          </a:bodyPr>
          <a:lstStyle/>
          <a:p>
            <a:endParaRPr lang="en-US" sz="2000"/>
          </a:p>
          <a:p>
            <a:pPr algn="ctr"/>
            <a:r>
              <a:rPr lang="en-US" sz="2000"/>
              <a:t>10 kg of dung makes 120 sheets (720 A4 sheets) of handmade paper One ton of dung or ten elephants make 72,000 A4 sheets of paper everyday</a:t>
            </a:r>
          </a:p>
        </p:txBody>
      </p:sp>
      <p:sp>
        <p:nvSpPr>
          <p:cNvPr id="7175" name="Text Box 6"/>
          <p:cNvSpPr txBox="1">
            <a:spLocks noChangeArrowheads="1"/>
          </p:cNvSpPr>
          <p:nvPr/>
        </p:nvSpPr>
        <p:spPr bwMode="auto">
          <a:xfrm>
            <a:off x="838200" y="6491288"/>
            <a:ext cx="3429000" cy="366712"/>
          </a:xfrm>
          <a:prstGeom prst="rect">
            <a:avLst/>
          </a:prstGeom>
          <a:noFill/>
          <a:ln w="9525">
            <a:noFill/>
            <a:miter lim="800000"/>
            <a:headEnd/>
            <a:tailEnd/>
          </a:ln>
        </p:spPr>
        <p:txBody>
          <a:bodyPr>
            <a:spAutoFit/>
          </a:bodyPr>
          <a:lstStyle/>
          <a:p>
            <a:pPr>
              <a:spcBef>
                <a:spcPct val="50000"/>
              </a:spcBef>
            </a:pPr>
            <a:r>
              <a:rPr lang="en-US" sz="1200" i="1">
                <a:latin typeface="Comic Sans MS" pitchFamily="66" charset="0"/>
              </a:rPr>
              <a:t>“Conservation through Innovation”</a:t>
            </a:r>
            <a:r>
              <a:rPr lang="en-US"/>
              <a:t> </a:t>
            </a:r>
          </a:p>
        </p:txBody>
      </p:sp>
      <p:graphicFrame>
        <p:nvGraphicFramePr>
          <p:cNvPr id="7170" name="Object 7"/>
          <p:cNvGraphicFramePr>
            <a:graphicFrameLocks noChangeAspect="1"/>
          </p:cNvGraphicFramePr>
          <p:nvPr>
            <p:ph idx="1"/>
          </p:nvPr>
        </p:nvGraphicFramePr>
        <p:xfrm>
          <a:off x="381000" y="6172200"/>
          <a:ext cx="460375" cy="539750"/>
        </p:xfrm>
        <a:graphic>
          <a:graphicData uri="http://schemas.openxmlformats.org/presentationml/2006/ole">
            <p:oleObj spid="_x0000_s7170" name="CorelDRAW" r:id="rId6" imgW="3805200" imgH="4475520" progId="CorelDraw.Graphic.11">
              <p:embed/>
            </p:oleObj>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9" descr="Layout">
            <a:hlinkClick r:id="rId3" action="ppaction://hlinksldjump"/>
          </p:cNvPr>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
        <p:nvSpPr>
          <p:cNvPr id="8196" name="Rectangle 2"/>
          <p:cNvSpPr>
            <a:spLocks noGrp="1" noChangeArrowheads="1"/>
          </p:cNvSpPr>
          <p:nvPr>
            <p:ph type="title"/>
          </p:nvPr>
        </p:nvSpPr>
        <p:spPr/>
        <p:txBody>
          <a:bodyPr/>
          <a:lstStyle/>
          <a:p>
            <a:pPr eaLnBrk="1" hangingPunct="1"/>
            <a:endParaRPr lang="en-US" smtClean="0"/>
          </a:p>
        </p:txBody>
      </p:sp>
      <p:pic>
        <p:nvPicPr>
          <p:cNvPr id="8197" name="Picture 4" descr="DSCN0123">
            <a:hlinkClick r:id="rId3" action="ppaction://hlinksldjump"/>
          </p:cNvPr>
          <p:cNvPicPr>
            <a:picLocks noChangeAspect="1" noChangeArrowheads="1"/>
          </p:cNvPicPr>
          <p:nvPr/>
        </p:nvPicPr>
        <p:blipFill>
          <a:blip r:embed="rId5"/>
          <a:srcRect/>
          <a:stretch>
            <a:fillRect/>
          </a:stretch>
        </p:blipFill>
        <p:spPr bwMode="auto">
          <a:xfrm>
            <a:off x="4648200" y="533400"/>
            <a:ext cx="3962400" cy="2971800"/>
          </a:xfrm>
          <a:prstGeom prst="rect">
            <a:avLst/>
          </a:prstGeom>
          <a:noFill/>
          <a:ln w="9525">
            <a:noFill/>
            <a:miter lim="800000"/>
            <a:headEnd/>
            <a:tailEnd/>
          </a:ln>
        </p:spPr>
      </p:pic>
      <p:pic>
        <p:nvPicPr>
          <p:cNvPr id="8198" name="Picture 5" descr="Graphic1">
            <a:hlinkClick r:id="rId3" action="ppaction://hlinksldjump"/>
          </p:cNvPr>
          <p:cNvPicPr>
            <a:picLocks noChangeAspect="1" noChangeArrowheads="1"/>
          </p:cNvPicPr>
          <p:nvPr/>
        </p:nvPicPr>
        <p:blipFill>
          <a:blip r:embed="rId6"/>
          <a:srcRect/>
          <a:stretch>
            <a:fillRect/>
          </a:stretch>
        </p:blipFill>
        <p:spPr bwMode="auto">
          <a:xfrm>
            <a:off x="533400" y="63500"/>
            <a:ext cx="3962400" cy="2755900"/>
          </a:xfrm>
          <a:prstGeom prst="rect">
            <a:avLst/>
          </a:prstGeom>
          <a:noFill/>
          <a:ln w="9525">
            <a:noFill/>
            <a:miter lim="800000"/>
            <a:headEnd/>
            <a:tailEnd/>
          </a:ln>
        </p:spPr>
      </p:pic>
      <p:sp>
        <p:nvSpPr>
          <p:cNvPr id="8199" name="Rectangle 6"/>
          <p:cNvSpPr>
            <a:spLocks noChangeArrowheads="1"/>
          </p:cNvSpPr>
          <p:nvPr/>
        </p:nvSpPr>
        <p:spPr bwMode="auto">
          <a:xfrm>
            <a:off x="-457200" y="3810000"/>
            <a:ext cx="8815388" cy="2222500"/>
          </a:xfrm>
          <a:prstGeom prst="rect">
            <a:avLst/>
          </a:prstGeom>
          <a:noFill/>
          <a:ln w="9525">
            <a:noFill/>
            <a:miter lim="800000"/>
            <a:headEnd/>
            <a:tailEnd/>
          </a:ln>
        </p:spPr>
        <p:txBody>
          <a:bodyPr wrap="none">
            <a:spAutoFit/>
          </a:bodyPr>
          <a:lstStyle/>
          <a:p>
            <a:pPr lvl="3" algn="ctr">
              <a:spcBef>
                <a:spcPct val="20000"/>
              </a:spcBef>
            </a:pPr>
            <a:r>
              <a:rPr lang="en-US" sz="2000"/>
              <a:t>It is proved that the elephant dung is perfect for paper making. </a:t>
            </a:r>
          </a:p>
          <a:p>
            <a:pPr lvl="3" algn="ctr">
              <a:spcBef>
                <a:spcPct val="20000"/>
              </a:spcBef>
            </a:pPr>
            <a:r>
              <a:rPr lang="en-US" sz="2000"/>
              <a:t>In fact it is not wrong to say that the elephant is the worlds only </a:t>
            </a:r>
          </a:p>
          <a:p>
            <a:pPr lvl="3" algn="ctr">
              <a:spcBef>
                <a:spcPct val="20000"/>
              </a:spcBef>
            </a:pPr>
            <a:r>
              <a:rPr lang="en-US" sz="2000" b="1" i="1"/>
              <a:t>100% Eco Friendly</a:t>
            </a:r>
            <a:r>
              <a:rPr lang="en-US" sz="2000"/>
              <a:t> </a:t>
            </a:r>
            <a:r>
              <a:rPr lang="en-US" sz="2000" b="1" i="1"/>
              <a:t>living paper mill</a:t>
            </a:r>
            <a:r>
              <a:rPr lang="en-US" sz="2000"/>
              <a:t>! It pulps fibrous bark and </a:t>
            </a:r>
          </a:p>
          <a:p>
            <a:pPr lvl="3" algn="ctr">
              <a:spcBef>
                <a:spcPct val="20000"/>
              </a:spcBef>
            </a:pPr>
            <a:r>
              <a:rPr lang="en-US" sz="2000"/>
              <a:t>leaves in its stomach naturally as against paper mills that uses virgin fiber,</a:t>
            </a:r>
          </a:p>
          <a:p>
            <a:pPr lvl="3" algn="ctr">
              <a:spcBef>
                <a:spcPct val="20000"/>
              </a:spcBef>
            </a:pPr>
            <a:r>
              <a:rPr lang="en-US" sz="2000"/>
              <a:t> chemicals, uses a lot of energy and are known to be amongst the world’s top </a:t>
            </a:r>
          </a:p>
          <a:p>
            <a:pPr lvl="3" algn="ctr">
              <a:spcBef>
                <a:spcPct val="20000"/>
              </a:spcBef>
            </a:pPr>
            <a:r>
              <a:rPr lang="en-US" sz="2000"/>
              <a:t>polluters of the environment.</a:t>
            </a:r>
          </a:p>
        </p:txBody>
      </p:sp>
      <p:sp>
        <p:nvSpPr>
          <p:cNvPr id="8200" name="Text Box 7"/>
          <p:cNvSpPr txBox="1">
            <a:spLocks noChangeArrowheads="1"/>
          </p:cNvSpPr>
          <p:nvPr/>
        </p:nvSpPr>
        <p:spPr bwMode="auto">
          <a:xfrm>
            <a:off x="838200" y="6491288"/>
            <a:ext cx="3429000" cy="366712"/>
          </a:xfrm>
          <a:prstGeom prst="rect">
            <a:avLst/>
          </a:prstGeom>
          <a:noFill/>
          <a:ln w="9525">
            <a:noFill/>
            <a:miter lim="800000"/>
            <a:headEnd/>
            <a:tailEnd/>
          </a:ln>
        </p:spPr>
        <p:txBody>
          <a:bodyPr>
            <a:spAutoFit/>
          </a:bodyPr>
          <a:lstStyle/>
          <a:p>
            <a:pPr>
              <a:spcBef>
                <a:spcPct val="50000"/>
              </a:spcBef>
            </a:pPr>
            <a:r>
              <a:rPr lang="en-US" sz="1200" i="1">
                <a:latin typeface="Comic Sans MS" pitchFamily="66" charset="0"/>
              </a:rPr>
              <a:t>“Conservation through Innovation”</a:t>
            </a:r>
            <a:r>
              <a:rPr lang="en-US"/>
              <a:t> </a:t>
            </a:r>
          </a:p>
        </p:txBody>
      </p:sp>
      <p:graphicFrame>
        <p:nvGraphicFramePr>
          <p:cNvPr id="8194" name="Object 8"/>
          <p:cNvGraphicFramePr>
            <a:graphicFrameLocks noChangeAspect="1"/>
          </p:cNvGraphicFramePr>
          <p:nvPr>
            <p:ph idx="1"/>
          </p:nvPr>
        </p:nvGraphicFramePr>
        <p:xfrm>
          <a:off x="385763" y="6172200"/>
          <a:ext cx="455612" cy="533400"/>
        </p:xfrm>
        <a:graphic>
          <a:graphicData uri="http://schemas.openxmlformats.org/presentationml/2006/ole">
            <p:oleObj spid="_x0000_s8194" name="CorelDRAW" r:id="rId7" imgW="3805200" imgH="4475520" progId="CorelDraw.Graphic.11">
              <p:embed/>
            </p:oleObj>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endParaRPr lang="en-US" smtClean="0"/>
          </a:p>
        </p:txBody>
      </p:sp>
      <p:sp>
        <p:nvSpPr>
          <p:cNvPr id="29699" name="Content Placeholder 2"/>
          <p:cNvSpPr>
            <a:spLocks noGrp="1"/>
          </p:cNvSpPr>
          <p:nvPr>
            <p:ph idx="1"/>
          </p:nvPr>
        </p:nvSpPr>
        <p:spPr/>
        <p:txBody>
          <a:bodyPr/>
          <a:lstStyle/>
          <a:p>
            <a:endParaRPr lang="en-US" smtClean="0"/>
          </a:p>
        </p:txBody>
      </p:sp>
      <p:pic>
        <p:nvPicPr>
          <p:cNvPr id="29700"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0" descr="Layout"/>
          <p:cNvPicPr>
            <a:picLocks noGrp="1" noChangeAspect="1" noChangeArrowheads="1"/>
          </p:cNvPicPr>
          <p:nvPr>
            <p:ph sz="half" idx="1"/>
          </p:nvPr>
        </p:nvPicPr>
        <p:blipFill>
          <a:blip r:embed="rId3"/>
          <a:srcRect/>
          <a:stretch>
            <a:fillRect/>
          </a:stretch>
        </p:blipFill>
        <p:spPr>
          <a:xfrm>
            <a:off x="0" y="0"/>
            <a:ext cx="9144000" cy="6858000"/>
          </a:xfrm>
          <a:noFill/>
        </p:spPr>
      </p:pic>
      <p:sp>
        <p:nvSpPr>
          <p:cNvPr id="30723" name="Rectangle 3"/>
          <p:cNvSpPr>
            <a:spLocks noGrp="1" noChangeArrowheads="1"/>
          </p:cNvSpPr>
          <p:nvPr>
            <p:ph type="title"/>
          </p:nvPr>
        </p:nvSpPr>
        <p:spPr>
          <a:xfrm>
            <a:off x="228600" y="604838"/>
            <a:ext cx="8229600" cy="1143000"/>
          </a:xfrm>
        </p:spPr>
        <p:txBody>
          <a:bodyPr/>
          <a:lstStyle/>
          <a:p>
            <a:pPr eaLnBrk="1" hangingPunct="1"/>
            <a:endParaRPr lang="en-US" smtClean="0"/>
          </a:p>
        </p:txBody>
      </p:sp>
      <p:pic>
        <p:nvPicPr>
          <p:cNvPr id="30724" name="Picture 4" descr="Map">
            <a:hlinkClick r:id="rId4" action="ppaction://hlinksldjump"/>
          </p:cNvPr>
          <p:cNvPicPr>
            <a:picLocks noGrp="1" noChangeAspect="1" noChangeArrowheads="1"/>
          </p:cNvPicPr>
          <p:nvPr>
            <p:ph sz="half" idx="2"/>
          </p:nvPr>
        </p:nvPicPr>
        <p:blipFill>
          <a:blip r:embed="rId5" cstate="print"/>
          <a:srcRect/>
          <a:stretch>
            <a:fillRect/>
          </a:stretch>
        </p:blipFill>
        <p:spPr>
          <a:xfrm>
            <a:off x="152400" y="152400"/>
            <a:ext cx="8839200" cy="6515100"/>
          </a:xfrm>
        </p:spPr>
      </p:pic>
      <p:sp>
        <p:nvSpPr>
          <p:cNvPr id="30725" name="Rectangle 5"/>
          <p:cNvSpPr>
            <a:spLocks noChangeArrowheads="1"/>
          </p:cNvSpPr>
          <p:nvPr/>
        </p:nvSpPr>
        <p:spPr bwMode="auto">
          <a:xfrm>
            <a:off x="381000" y="330200"/>
            <a:ext cx="8229600" cy="1143000"/>
          </a:xfrm>
          <a:prstGeom prst="rect">
            <a:avLst/>
          </a:prstGeom>
          <a:noFill/>
          <a:ln w="9525">
            <a:noFill/>
            <a:miter lim="800000"/>
            <a:headEnd/>
            <a:tailEnd/>
          </a:ln>
        </p:spPr>
        <p:txBody>
          <a:bodyPr anchor="ctr"/>
          <a:lstStyle/>
          <a:p>
            <a:pPr algn="ctr"/>
            <a:endParaRPr lang="en-US" sz="3600" b="1" u="sng">
              <a:solidFill>
                <a:srgbClr val="008000"/>
              </a:solidFill>
              <a:latin typeface="Humanst521 BT" pitchFamily="34" charset="0"/>
            </a:endParaRPr>
          </a:p>
        </p:txBody>
      </p:sp>
      <p:sp>
        <p:nvSpPr>
          <p:cNvPr id="30726" name="Text Box 6"/>
          <p:cNvSpPr txBox="1">
            <a:spLocks noChangeArrowheads="1"/>
          </p:cNvSpPr>
          <p:nvPr/>
        </p:nvSpPr>
        <p:spPr bwMode="auto">
          <a:xfrm>
            <a:off x="1238250" y="2111375"/>
            <a:ext cx="411163" cy="168275"/>
          </a:xfrm>
          <a:prstGeom prst="rect">
            <a:avLst/>
          </a:prstGeom>
          <a:noFill/>
          <a:ln w="9525">
            <a:noFill/>
            <a:miter lim="800000"/>
            <a:headEnd/>
            <a:tailEnd/>
          </a:ln>
        </p:spPr>
        <p:txBody>
          <a:bodyPr wrap="none">
            <a:spAutoFit/>
          </a:bodyPr>
          <a:lstStyle/>
          <a:p>
            <a:r>
              <a:rPr lang="en-US" sz="500" b="1">
                <a:latin typeface="Arial" charset="0"/>
              </a:rPr>
              <a:t>Canada</a:t>
            </a:r>
          </a:p>
        </p:txBody>
      </p:sp>
      <p:sp>
        <p:nvSpPr>
          <p:cNvPr id="30727" name="Text Box 7"/>
          <p:cNvSpPr txBox="1">
            <a:spLocks noChangeArrowheads="1"/>
          </p:cNvSpPr>
          <p:nvPr/>
        </p:nvSpPr>
        <p:spPr bwMode="auto">
          <a:xfrm>
            <a:off x="1676400" y="2971800"/>
            <a:ext cx="354013" cy="168275"/>
          </a:xfrm>
          <a:prstGeom prst="rect">
            <a:avLst/>
          </a:prstGeom>
          <a:noFill/>
          <a:ln w="9525">
            <a:noFill/>
            <a:miter lim="800000"/>
            <a:headEnd/>
            <a:tailEnd/>
          </a:ln>
        </p:spPr>
        <p:txBody>
          <a:bodyPr wrap="none">
            <a:spAutoFit/>
          </a:bodyPr>
          <a:lstStyle/>
          <a:p>
            <a:r>
              <a:rPr lang="en-US" sz="500" b="1">
                <a:latin typeface="Arial" charset="0"/>
                <a:hlinkClick r:id="rId6" action="ppaction://hlinksldjump"/>
              </a:rPr>
              <a:t>U.S.A</a:t>
            </a:r>
            <a:endParaRPr lang="en-US" sz="500" b="1">
              <a:latin typeface="Arial" charset="0"/>
            </a:endParaRPr>
          </a:p>
        </p:txBody>
      </p:sp>
      <p:sp>
        <p:nvSpPr>
          <p:cNvPr id="30728" name="Text Box 8"/>
          <p:cNvSpPr txBox="1">
            <a:spLocks noChangeArrowheads="1"/>
          </p:cNvSpPr>
          <p:nvPr/>
        </p:nvSpPr>
        <p:spPr bwMode="auto">
          <a:xfrm>
            <a:off x="3657600" y="2667000"/>
            <a:ext cx="669925" cy="168275"/>
          </a:xfrm>
          <a:prstGeom prst="rect">
            <a:avLst/>
          </a:prstGeom>
          <a:noFill/>
          <a:ln w="9525">
            <a:noFill/>
            <a:miter lim="800000"/>
            <a:headEnd/>
            <a:tailEnd/>
          </a:ln>
        </p:spPr>
        <p:txBody>
          <a:bodyPr wrap="none">
            <a:spAutoFit/>
          </a:bodyPr>
          <a:lstStyle/>
          <a:p>
            <a:r>
              <a:rPr lang="en-US" sz="500" b="1">
                <a:latin typeface="Arial" charset="0"/>
              </a:rPr>
              <a:t>United Kingdom</a:t>
            </a:r>
          </a:p>
        </p:txBody>
      </p:sp>
      <p:sp>
        <p:nvSpPr>
          <p:cNvPr id="30729" name="Text Box 9"/>
          <p:cNvSpPr txBox="1">
            <a:spLocks noChangeArrowheads="1"/>
          </p:cNvSpPr>
          <p:nvPr/>
        </p:nvSpPr>
        <p:spPr bwMode="auto">
          <a:xfrm>
            <a:off x="3810000" y="2971800"/>
            <a:ext cx="547688" cy="168275"/>
          </a:xfrm>
          <a:prstGeom prst="rect">
            <a:avLst/>
          </a:prstGeom>
          <a:noFill/>
          <a:ln w="9525">
            <a:noFill/>
            <a:miter lim="800000"/>
            <a:headEnd/>
            <a:tailEnd/>
          </a:ln>
        </p:spPr>
        <p:txBody>
          <a:bodyPr wrap="none">
            <a:spAutoFit/>
          </a:bodyPr>
          <a:lstStyle/>
          <a:p>
            <a:r>
              <a:rPr lang="en-US" sz="500" b="1">
                <a:latin typeface="Arial" charset="0"/>
                <a:hlinkClick r:id="rId7" action="ppaction://hlinksldjump"/>
              </a:rPr>
              <a:t>Netherlands</a:t>
            </a:r>
            <a:endParaRPr lang="en-US" sz="500" b="1">
              <a:latin typeface="Arial" charset="0"/>
            </a:endParaRPr>
          </a:p>
        </p:txBody>
      </p:sp>
      <p:sp>
        <p:nvSpPr>
          <p:cNvPr id="30730" name="Text Box 10"/>
          <p:cNvSpPr txBox="1">
            <a:spLocks noChangeArrowheads="1"/>
          </p:cNvSpPr>
          <p:nvPr/>
        </p:nvSpPr>
        <p:spPr bwMode="auto">
          <a:xfrm>
            <a:off x="3948113" y="3048000"/>
            <a:ext cx="433387" cy="168275"/>
          </a:xfrm>
          <a:prstGeom prst="rect">
            <a:avLst/>
          </a:prstGeom>
          <a:noFill/>
          <a:ln w="9525">
            <a:noFill/>
            <a:miter lim="800000"/>
            <a:headEnd/>
            <a:tailEnd/>
          </a:ln>
        </p:spPr>
        <p:txBody>
          <a:bodyPr>
            <a:spAutoFit/>
          </a:bodyPr>
          <a:lstStyle/>
          <a:p>
            <a:r>
              <a:rPr lang="en-US" sz="500" b="1">
                <a:latin typeface="Arial" charset="0"/>
              </a:rPr>
              <a:t>Belgium</a:t>
            </a:r>
          </a:p>
        </p:txBody>
      </p:sp>
      <p:sp>
        <p:nvSpPr>
          <p:cNvPr id="30731" name="Text Box 11"/>
          <p:cNvSpPr txBox="1">
            <a:spLocks noChangeArrowheads="1"/>
          </p:cNvSpPr>
          <p:nvPr/>
        </p:nvSpPr>
        <p:spPr bwMode="auto">
          <a:xfrm>
            <a:off x="4152900" y="3152775"/>
            <a:ext cx="390525" cy="168275"/>
          </a:xfrm>
          <a:prstGeom prst="rect">
            <a:avLst/>
          </a:prstGeom>
          <a:noFill/>
          <a:ln w="9525">
            <a:noFill/>
            <a:miter lim="800000"/>
            <a:headEnd/>
            <a:tailEnd/>
          </a:ln>
        </p:spPr>
        <p:txBody>
          <a:bodyPr wrap="none">
            <a:spAutoFit/>
          </a:bodyPr>
          <a:lstStyle/>
          <a:p>
            <a:r>
              <a:rPr lang="en-US" sz="500" b="1">
                <a:latin typeface="Arial" charset="0"/>
              </a:rPr>
              <a:t>France</a:t>
            </a:r>
          </a:p>
        </p:txBody>
      </p:sp>
      <p:sp>
        <p:nvSpPr>
          <p:cNvPr id="30732" name="Text Box 12"/>
          <p:cNvSpPr txBox="1">
            <a:spLocks noChangeArrowheads="1"/>
          </p:cNvSpPr>
          <p:nvPr/>
        </p:nvSpPr>
        <p:spPr bwMode="auto">
          <a:xfrm>
            <a:off x="4572000" y="2895600"/>
            <a:ext cx="458788" cy="168275"/>
          </a:xfrm>
          <a:prstGeom prst="rect">
            <a:avLst/>
          </a:prstGeom>
          <a:noFill/>
          <a:ln w="9525">
            <a:noFill/>
            <a:miter lim="800000"/>
            <a:headEnd/>
            <a:tailEnd/>
          </a:ln>
        </p:spPr>
        <p:txBody>
          <a:bodyPr wrap="none">
            <a:spAutoFit/>
          </a:bodyPr>
          <a:lstStyle/>
          <a:p>
            <a:r>
              <a:rPr lang="en-US" sz="500" b="1">
                <a:latin typeface="Arial" charset="0"/>
              </a:rPr>
              <a:t>Germany</a:t>
            </a:r>
          </a:p>
        </p:txBody>
      </p:sp>
      <p:sp>
        <p:nvSpPr>
          <p:cNvPr id="30733" name="Text Box 13"/>
          <p:cNvSpPr txBox="1">
            <a:spLocks noChangeArrowheads="1"/>
          </p:cNvSpPr>
          <p:nvPr/>
        </p:nvSpPr>
        <p:spPr bwMode="auto">
          <a:xfrm>
            <a:off x="4724400" y="3009900"/>
            <a:ext cx="419100" cy="168275"/>
          </a:xfrm>
          <a:prstGeom prst="rect">
            <a:avLst/>
          </a:prstGeom>
          <a:noFill/>
          <a:ln w="9525">
            <a:noFill/>
            <a:miter lim="800000"/>
            <a:headEnd/>
            <a:tailEnd/>
          </a:ln>
        </p:spPr>
        <p:txBody>
          <a:bodyPr wrap="none">
            <a:spAutoFit/>
          </a:bodyPr>
          <a:lstStyle/>
          <a:p>
            <a:r>
              <a:rPr lang="en-US" sz="500" b="1">
                <a:latin typeface="Arial" charset="0"/>
              </a:rPr>
              <a:t>Austria </a:t>
            </a:r>
          </a:p>
        </p:txBody>
      </p:sp>
      <p:sp>
        <p:nvSpPr>
          <p:cNvPr id="30734" name="Text Box 14"/>
          <p:cNvSpPr txBox="1">
            <a:spLocks noChangeArrowheads="1"/>
          </p:cNvSpPr>
          <p:nvPr/>
        </p:nvSpPr>
        <p:spPr bwMode="auto">
          <a:xfrm>
            <a:off x="4557713" y="3124200"/>
            <a:ext cx="309562" cy="168275"/>
          </a:xfrm>
          <a:prstGeom prst="rect">
            <a:avLst/>
          </a:prstGeom>
          <a:noFill/>
          <a:ln w="9525">
            <a:noFill/>
            <a:miter lim="800000"/>
            <a:headEnd/>
            <a:tailEnd/>
          </a:ln>
        </p:spPr>
        <p:txBody>
          <a:bodyPr wrap="none">
            <a:spAutoFit/>
          </a:bodyPr>
          <a:lstStyle/>
          <a:p>
            <a:r>
              <a:rPr lang="en-US" sz="500" b="1">
                <a:latin typeface="Arial" charset="0"/>
              </a:rPr>
              <a:t>Italy</a:t>
            </a:r>
          </a:p>
        </p:txBody>
      </p:sp>
      <p:sp>
        <p:nvSpPr>
          <p:cNvPr id="30735" name="Text Box 15"/>
          <p:cNvSpPr txBox="1">
            <a:spLocks noChangeArrowheads="1"/>
          </p:cNvSpPr>
          <p:nvPr/>
        </p:nvSpPr>
        <p:spPr bwMode="auto">
          <a:xfrm>
            <a:off x="6096000" y="4470400"/>
            <a:ext cx="468313" cy="168275"/>
          </a:xfrm>
          <a:prstGeom prst="rect">
            <a:avLst/>
          </a:prstGeom>
          <a:noFill/>
          <a:ln w="9525">
            <a:noFill/>
            <a:miter lim="800000"/>
            <a:headEnd/>
            <a:tailEnd/>
          </a:ln>
        </p:spPr>
        <p:txBody>
          <a:bodyPr wrap="none">
            <a:spAutoFit/>
          </a:bodyPr>
          <a:lstStyle/>
          <a:p>
            <a:r>
              <a:rPr lang="en-US" sz="500" b="1">
                <a:latin typeface="Arial" charset="0"/>
              </a:rPr>
              <a:t>Sri Lanka</a:t>
            </a:r>
          </a:p>
        </p:txBody>
      </p:sp>
      <p:sp>
        <p:nvSpPr>
          <p:cNvPr id="30736" name="Text Box 16"/>
          <p:cNvSpPr txBox="1">
            <a:spLocks noChangeArrowheads="1"/>
          </p:cNvSpPr>
          <p:nvPr/>
        </p:nvSpPr>
        <p:spPr bwMode="auto">
          <a:xfrm>
            <a:off x="6727825" y="4095750"/>
            <a:ext cx="441325" cy="168275"/>
          </a:xfrm>
          <a:prstGeom prst="rect">
            <a:avLst/>
          </a:prstGeom>
          <a:noFill/>
          <a:ln w="9525">
            <a:noFill/>
            <a:miter lim="800000"/>
            <a:headEnd/>
            <a:tailEnd/>
          </a:ln>
        </p:spPr>
        <p:txBody>
          <a:bodyPr wrap="none">
            <a:spAutoFit/>
          </a:bodyPr>
          <a:lstStyle/>
          <a:p>
            <a:r>
              <a:rPr lang="en-US" sz="500" b="1">
                <a:latin typeface="Arial" charset="0"/>
              </a:rPr>
              <a:t>Thailand</a:t>
            </a:r>
          </a:p>
        </p:txBody>
      </p:sp>
      <p:sp>
        <p:nvSpPr>
          <p:cNvPr id="30737" name="Text Box 17"/>
          <p:cNvSpPr txBox="1">
            <a:spLocks noChangeArrowheads="1"/>
          </p:cNvSpPr>
          <p:nvPr/>
        </p:nvSpPr>
        <p:spPr bwMode="auto">
          <a:xfrm>
            <a:off x="7121525" y="3797300"/>
            <a:ext cx="522288" cy="168275"/>
          </a:xfrm>
          <a:prstGeom prst="rect">
            <a:avLst/>
          </a:prstGeom>
          <a:noFill/>
          <a:ln w="9525">
            <a:noFill/>
            <a:miter lim="800000"/>
            <a:headEnd/>
            <a:tailEnd/>
          </a:ln>
        </p:spPr>
        <p:txBody>
          <a:bodyPr wrap="none">
            <a:spAutoFit/>
          </a:bodyPr>
          <a:lstStyle/>
          <a:p>
            <a:r>
              <a:rPr lang="en-US" sz="500" b="1">
                <a:latin typeface="Arial" charset="0"/>
              </a:rPr>
              <a:t>Hong Kong</a:t>
            </a:r>
          </a:p>
        </p:txBody>
      </p:sp>
      <p:sp>
        <p:nvSpPr>
          <p:cNvPr id="30738" name="Text Box 18"/>
          <p:cNvSpPr txBox="1">
            <a:spLocks noChangeArrowheads="1"/>
          </p:cNvSpPr>
          <p:nvPr/>
        </p:nvSpPr>
        <p:spPr bwMode="auto">
          <a:xfrm>
            <a:off x="7604125" y="3603625"/>
            <a:ext cx="365125" cy="168275"/>
          </a:xfrm>
          <a:prstGeom prst="rect">
            <a:avLst/>
          </a:prstGeom>
          <a:noFill/>
          <a:ln w="9525">
            <a:noFill/>
            <a:miter lim="800000"/>
            <a:headEnd/>
            <a:tailEnd/>
          </a:ln>
        </p:spPr>
        <p:txBody>
          <a:bodyPr wrap="none">
            <a:spAutoFit/>
          </a:bodyPr>
          <a:lstStyle/>
          <a:p>
            <a:r>
              <a:rPr lang="en-US" sz="500" b="1">
                <a:latin typeface="Arial" charset="0"/>
                <a:hlinkClick r:id="rId4" action="ppaction://hlinksldjump"/>
              </a:rPr>
              <a:t>Japan</a:t>
            </a:r>
            <a:endParaRPr lang="en-US" sz="500" b="1">
              <a:latin typeface="Arial" charset="0"/>
            </a:endParaRPr>
          </a:p>
        </p:txBody>
      </p:sp>
      <p:sp>
        <p:nvSpPr>
          <p:cNvPr id="30739" name="Text Box 19"/>
          <p:cNvSpPr txBox="1">
            <a:spLocks noChangeArrowheads="1"/>
          </p:cNvSpPr>
          <p:nvPr/>
        </p:nvSpPr>
        <p:spPr bwMode="auto">
          <a:xfrm>
            <a:off x="7391400" y="5359400"/>
            <a:ext cx="454025" cy="168275"/>
          </a:xfrm>
          <a:prstGeom prst="rect">
            <a:avLst/>
          </a:prstGeom>
          <a:noFill/>
          <a:ln w="9525">
            <a:noFill/>
            <a:miter lim="800000"/>
            <a:headEnd/>
            <a:tailEnd/>
          </a:ln>
        </p:spPr>
        <p:txBody>
          <a:bodyPr wrap="none">
            <a:spAutoFit/>
          </a:bodyPr>
          <a:lstStyle/>
          <a:p>
            <a:r>
              <a:rPr lang="en-US" sz="500" b="1">
                <a:latin typeface="Arial" charset="0"/>
                <a:hlinkClick r:id="rId8" action="ppaction://hlinksldjump"/>
              </a:rPr>
              <a:t>Australia</a:t>
            </a:r>
            <a:endParaRPr lang="en-US" sz="500" b="1">
              <a:latin typeface="Arial" charset="0"/>
            </a:endParaRPr>
          </a:p>
        </p:txBody>
      </p:sp>
      <p:sp>
        <p:nvSpPr>
          <p:cNvPr id="30740" name="Text Box 20"/>
          <p:cNvSpPr txBox="1">
            <a:spLocks noChangeArrowheads="1"/>
          </p:cNvSpPr>
          <p:nvPr/>
        </p:nvSpPr>
        <p:spPr bwMode="auto">
          <a:xfrm>
            <a:off x="6677025" y="4543425"/>
            <a:ext cx="492125" cy="168275"/>
          </a:xfrm>
          <a:prstGeom prst="rect">
            <a:avLst/>
          </a:prstGeom>
          <a:noFill/>
          <a:ln w="9525">
            <a:noFill/>
            <a:miter lim="800000"/>
            <a:headEnd/>
            <a:tailEnd/>
          </a:ln>
        </p:spPr>
        <p:txBody>
          <a:bodyPr wrap="none">
            <a:spAutoFit/>
          </a:bodyPr>
          <a:lstStyle/>
          <a:p>
            <a:r>
              <a:rPr lang="en-US" sz="500" b="1">
                <a:latin typeface="Arial" charset="0"/>
              </a:rPr>
              <a:t>Singapore</a:t>
            </a:r>
          </a:p>
        </p:txBody>
      </p:sp>
      <p:sp>
        <p:nvSpPr>
          <p:cNvPr id="30741" name="Text Box 21"/>
          <p:cNvSpPr txBox="1">
            <a:spLocks noChangeArrowheads="1"/>
          </p:cNvSpPr>
          <p:nvPr/>
        </p:nvSpPr>
        <p:spPr bwMode="auto">
          <a:xfrm>
            <a:off x="5873750" y="4610100"/>
            <a:ext cx="466725" cy="168275"/>
          </a:xfrm>
          <a:prstGeom prst="rect">
            <a:avLst/>
          </a:prstGeom>
          <a:noFill/>
          <a:ln w="9525">
            <a:noFill/>
            <a:miter lim="800000"/>
            <a:headEnd/>
            <a:tailEnd/>
          </a:ln>
        </p:spPr>
        <p:txBody>
          <a:bodyPr wrap="none">
            <a:spAutoFit/>
          </a:bodyPr>
          <a:lstStyle/>
          <a:p>
            <a:r>
              <a:rPr lang="en-US" sz="500" b="1">
                <a:latin typeface="Arial" charset="0"/>
              </a:rPr>
              <a:t>Maldives </a:t>
            </a:r>
          </a:p>
        </p:txBody>
      </p:sp>
      <p:sp>
        <p:nvSpPr>
          <p:cNvPr id="30742" name="AutoShape 23">
            <a:hlinkClick r:id="rId9" action="ppaction://hlinksldjump" highlightClick="1"/>
          </p:cNvPr>
          <p:cNvSpPr>
            <a:spLocks noChangeArrowheads="1"/>
          </p:cNvSpPr>
          <p:nvPr/>
        </p:nvSpPr>
        <p:spPr bwMode="auto">
          <a:xfrm rot="-5400000">
            <a:off x="8420100" y="6210300"/>
            <a:ext cx="381000" cy="457200"/>
          </a:xfrm>
          <a:prstGeom prst="actionButtonBeginning">
            <a:avLst/>
          </a:prstGeom>
          <a:gradFill rotWithShape="0">
            <a:gsLst>
              <a:gs pos="0">
                <a:srgbClr val="008000"/>
              </a:gs>
              <a:gs pos="100000">
                <a:schemeClr val="bg1"/>
              </a:gs>
            </a:gsLst>
            <a:lin ang="5400000" scaled="1"/>
          </a:gradFill>
          <a:ln w="9525">
            <a:noFill/>
            <a:miter lim="800000"/>
            <a:headEnd/>
            <a:tailEnd/>
          </a:ln>
        </p:spPr>
        <p:txBody>
          <a:bodyPr wrap="none" anchor="ctr"/>
          <a:lstStyle/>
          <a:p>
            <a:endParaRPr lang="en-US"/>
          </a:p>
        </p:txBody>
      </p:sp>
      <p:sp>
        <p:nvSpPr>
          <p:cNvPr id="30743" name="Text Box 26"/>
          <p:cNvSpPr txBox="1">
            <a:spLocks noChangeArrowheads="1"/>
          </p:cNvSpPr>
          <p:nvPr/>
        </p:nvSpPr>
        <p:spPr bwMode="auto">
          <a:xfrm>
            <a:off x="838200" y="6338888"/>
            <a:ext cx="3429000" cy="366712"/>
          </a:xfrm>
          <a:prstGeom prst="rect">
            <a:avLst/>
          </a:prstGeom>
          <a:noFill/>
          <a:ln w="9525">
            <a:noFill/>
            <a:miter lim="800000"/>
            <a:headEnd/>
            <a:tailEnd/>
          </a:ln>
        </p:spPr>
        <p:txBody>
          <a:bodyPr>
            <a:spAutoFit/>
          </a:bodyPr>
          <a:lstStyle/>
          <a:p>
            <a:pPr>
              <a:spcBef>
                <a:spcPct val="50000"/>
              </a:spcBef>
            </a:pPr>
            <a:r>
              <a:rPr lang="en-US" sz="1200" i="1">
                <a:latin typeface="Comic Sans MS" pitchFamily="66" charset="0"/>
              </a:rPr>
              <a:t>“Conservation through Innovation”</a:t>
            </a:r>
            <a:r>
              <a:rPr lang="en-US"/>
              <a:t> </a:t>
            </a:r>
          </a:p>
        </p:txBody>
      </p:sp>
    </p:spTree>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15" descr="Layout">
            <a:hlinkClick r:id="rId4" action="ppaction://hlinksldjump"/>
          </p:cNvPr>
          <p:cNvPicPr>
            <a:picLocks noChangeAspect="1" noChangeArrowheads="1"/>
          </p:cNvPicPr>
          <p:nvPr/>
        </p:nvPicPr>
        <p:blipFill>
          <a:blip r:embed="rId5"/>
          <a:srcRect/>
          <a:stretch>
            <a:fillRect/>
          </a:stretch>
        </p:blipFill>
        <p:spPr bwMode="auto">
          <a:xfrm>
            <a:off x="0" y="0"/>
            <a:ext cx="9144000" cy="6858000"/>
          </a:xfrm>
          <a:prstGeom prst="rect">
            <a:avLst/>
          </a:prstGeom>
          <a:noFill/>
          <a:ln w="9525">
            <a:noFill/>
            <a:miter lim="800000"/>
            <a:headEnd/>
            <a:tailEnd/>
          </a:ln>
        </p:spPr>
      </p:pic>
      <p:pic>
        <p:nvPicPr>
          <p:cNvPr id="9220" name="Picture 3" descr="P1010019"/>
          <p:cNvPicPr>
            <a:picLocks noGrp="1" noChangeAspect="1" noChangeArrowheads="1"/>
          </p:cNvPicPr>
          <p:nvPr>
            <p:ph sz="quarter" idx="4"/>
          </p:nvPr>
        </p:nvPicPr>
        <p:blipFill>
          <a:blip r:embed="rId6"/>
          <a:srcRect/>
          <a:stretch>
            <a:fillRect/>
          </a:stretch>
        </p:blipFill>
        <p:spPr>
          <a:xfrm>
            <a:off x="4191000" y="1524000"/>
            <a:ext cx="2916238" cy="2187575"/>
          </a:xfrm>
          <a:noFill/>
        </p:spPr>
      </p:pic>
      <p:pic>
        <p:nvPicPr>
          <p:cNvPr id="9221" name="Picture 4" descr="P1010018"/>
          <p:cNvPicPr>
            <a:picLocks noChangeAspect="1" noChangeArrowheads="1"/>
          </p:cNvPicPr>
          <p:nvPr/>
        </p:nvPicPr>
        <p:blipFill>
          <a:blip r:embed="rId7" cstate="print"/>
          <a:srcRect/>
          <a:stretch>
            <a:fillRect/>
          </a:stretch>
        </p:blipFill>
        <p:spPr bwMode="auto">
          <a:xfrm>
            <a:off x="3124200" y="3505200"/>
            <a:ext cx="2895600" cy="2171700"/>
          </a:xfrm>
          <a:prstGeom prst="rect">
            <a:avLst/>
          </a:prstGeom>
          <a:noFill/>
          <a:ln w="9525">
            <a:noFill/>
            <a:miter lim="800000"/>
            <a:headEnd/>
            <a:tailEnd/>
          </a:ln>
        </p:spPr>
      </p:pic>
      <p:pic>
        <p:nvPicPr>
          <p:cNvPr id="9222" name="Picture 5" descr="P1010024"/>
          <p:cNvPicPr>
            <a:picLocks noChangeAspect="1" noChangeArrowheads="1"/>
          </p:cNvPicPr>
          <p:nvPr/>
        </p:nvPicPr>
        <p:blipFill>
          <a:blip r:embed="rId8"/>
          <a:srcRect/>
          <a:stretch>
            <a:fillRect/>
          </a:stretch>
        </p:blipFill>
        <p:spPr bwMode="auto">
          <a:xfrm>
            <a:off x="2057400" y="2133600"/>
            <a:ext cx="2057400" cy="1543050"/>
          </a:xfrm>
          <a:prstGeom prst="rect">
            <a:avLst/>
          </a:prstGeom>
          <a:noFill/>
          <a:ln w="9525">
            <a:noFill/>
            <a:miter lim="800000"/>
            <a:headEnd/>
            <a:tailEnd/>
          </a:ln>
        </p:spPr>
      </p:pic>
      <p:sp>
        <p:nvSpPr>
          <p:cNvPr id="36870" name="Rectangle 6"/>
          <p:cNvSpPr>
            <a:spLocks noChangeArrowheads="1"/>
          </p:cNvSpPr>
          <p:nvPr/>
        </p:nvSpPr>
        <p:spPr bwMode="auto">
          <a:xfrm>
            <a:off x="609600" y="76200"/>
            <a:ext cx="8229600" cy="1143000"/>
          </a:xfrm>
          <a:prstGeom prst="rect">
            <a:avLst/>
          </a:prstGeom>
          <a:noFill/>
          <a:ln w="9525">
            <a:noFill/>
            <a:miter lim="800000"/>
            <a:headEnd/>
            <a:tailEnd/>
          </a:ln>
          <a:effectLst/>
        </p:spPr>
        <p:txBody>
          <a:bodyPr anchor="ctr"/>
          <a:lstStyle/>
          <a:p>
            <a:pPr algn="ctr">
              <a:defRPr/>
            </a:pPr>
            <a:r>
              <a:rPr lang="en-US" sz="3600" b="1">
                <a:effectLst>
                  <a:outerShdw blurRad="38100" dist="38100" dir="2700000" algn="tl">
                    <a:srgbClr val="C0C0C0"/>
                  </a:outerShdw>
                </a:effectLst>
                <a:latin typeface="Arial" charset="0"/>
              </a:rPr>
              <a:t>Japan</a:t>
            </a:r>
            <a:r>
              <a:rPr lang="en-US" sz="3600" u="sng">
                <a:solidFill>
                  <a:srgbClr val="008000"/>
                </a:solidFill>
                <a:effectLst>
                  <a:outerShdw blurRad="38100" dist="38100" dir="2700000" algn="tl">
                    <a:srgbClr val="C0C0C0"/>
                  </a:outerShdw>
                </a:effectLst>
                <a:latin typeface="Arial" charset="0"/>
              </a:rPr>
              <a:t/>
            </a:r>
            <a:br>
              <a:rPr lang="en-US" sz="3600" u="sng">
                <a:solidFill>
                  <a:srgbClr val="008000"/>
                </a:solidFill>
                <a:effectLst>
                  <a:outerShdw blurRad="38100" dist="38100" dir="2700000" algn="tl">
                    <a:srgbClr val="C0C0C0"/>
                  </a:outerShdw>
                </a:effectLst>
                <a:latin typeface="Arial" charset="0"/>
              </a:rPr>
            </a:br>
            <a:r>
              <a:rPr lang="en-US" sz="2400" b="1">
                <a:effectLst>
                  <a:outerShdw blurRad="38100" dist="38100" dir="2700000" algn="tl">
                    <a:srgbClr val="C0C0C0"/>
                  </a:outerShdw>
                </a:effectLst>
                <a:latin typeface="Arial" charset="0"/>
              </a:rPr>
              <a:t>Michi Corporation</a:t>
            </a:r>
            <a:r>
              <a:rPr lang="en-US" sz="3600" b="1" u="sng">
                <a:solidFill>
                  <a:srgbClr val="FF3300"/>
                </a:solidFill>
                <a:effectLst>
                  <a:outerShdw blurRad="38100" dist="38100" dir="2700000" algn="tl">
                    <a:srgbClr val="C0C0C0"/>
                  </a:outerShdw>
                </a:effectLst>
                <a:latin typeface="Arial" charset="0"/>
              </a:rPr>
              <a:t> </a:t>
            </a:r>
            <a:endParaRPr lang="en-US" sz="3600" b="1" u="sng">
              <a:solidFill>
                <a:srgbClr val="FF3300"/>
              </a:solidFill>
              <a:latin typeface="Humanst521 BT" pitchFamily="34" charset="0"/>
            </a:endParaRPr>
          </a:p>
        </p:txBody>
      </p:sp>
      <p:pic>
        <p:nvPicPr>
          <p:cNvPr id="9224" name="Picture 7" descr="P1010017"/>
          <p:cNvPicPr>
            <a:picLocks noGrp="1" noChangeAspect="1" noChangeArrowheads="1"/>
          </p:cNvPicPr>
          <p:nvPr>
            <p:ph sz="quarter" idx="3"/>
          </p:nvPr>
        </p:nvPicPr>
        <p:blipFill>
          <a:blip r:embed="rId9"/>
          <a:srcRect/>
          <a:stretch>
            <a:fillRect/>
          </a:stretch>
        </p:blipFill>
        <p:spPr>
          <a:xfrm>
            <a:off x="1143000" y="3505200"/>
            <a:ext cx="1641475" cy="2187575"/>
          </a:xfrm>
          <a:noFill/>
        </p:spPr>
      </p:pic>
      <p:pic>
        <p:nvPicPr>
          <p:cNvPr id="9225" name="Picture 8" descr="Uweda"/>
          <p:cNvPicPr>
            <a:picLocks noChangeAspect="1" noChangeArrowheads="1"/>
          </p:cNvPicPr>
          <p:nvPr/>
        </p:nvPicPr>
        <p:blipFill>
          <a:blip r:embed="rId10"/>
          <a:srcRect/>
          <a:stretch>
            <a:fillRect/>
          </a:stretch>
        </p:blipFill>
        <p:spPr bwMode="auto">
          <a:xfrm>
            <a:off x="838200" y="685800"/>
            <a:ext cx="1316038" cy="2011363"/>
          </a:xfrm>
          <a:prstGeom prst="rect">
            <a:avLst/>
          </a:prstGeom>
          <a:noFill/>
          <a:ln w="9525">
            <a:noFill/>
            <a:miter lim="800000"/>
            <a:headEnd/>
            <a:tailEnd/>
          </a:ln>
        </p:spPr>
      </p:pic>
      <p:pic>
        <p:nvPicPr>
          <p:cNvPr id="9226" name="Picture 9" descr="P1010001"/>
          <p:cNvPicPr>
            <a:picLocks noGrp="1" noChangeAspect="1" noChangeArrowheads="1"/>
          </p:cNvPicPr>
          <p:nvPr>
            <p:ph sz="quarter" idx="1"/>
          </p:nvPr>
        </p:nvPicPr>
        <p:blipFill>
          <a:blip r:embed="rId11" cstate="print"/>
          <a:srcRect/>
          <a:stretch>
            <a:fillRect/>
          </a:stretch>
        </p:blipFill>
        <p:spPr>
          <a:xfrm>
            <a:off x="5181600" y="4953000"/>
            <a:ext cx="2057400" cy="1524000"/>
          </a:xfrm>
          <a:noFill/>
        </p:spPr>
      </p:pic>
      <p:pic>
        <p:nvPicPr>
          <p:cNvPr id="9227" name="Picture 10" descr="P1010004"/>
          <p:cNvPicPr>
            <a:picLocks noGrp="1" noChangeAspect="1" noChangeArrowheads="1"/>
          </p:cNvPicPr>
          <p:nvPr>
            <p:ph sz="quarter" idx="2"/>
          </p:nvPr>
        </p:nvPicPr>
        <p:blipFill>
          <a:blip r:embed="rId12" cstate="print"/>
          <a:srcRect/>
          <a:stretch>
            <a:fillRect/>
          </a:stretch>
        </p:blipFill>
        <p:spPr>
          <a:xfrm>
            <a:off x="6477000" y="2667000"/>
            <a:ext cx="1639888" cy="2185988"/>
          </a:xfrm>
          <a:noFill/>
        </p:spPr>
      </p:pic>
      <p:sp>
        <p:nvSpPr>
          <p:cNvPr id="9228" name="AutoShape 11">
            <a:hlinkClick r:id="rId13" action="ppaction://hlinksldjump" highlightClick="1"/>
          </p:cNvPr>
          <p:cNvSpPr>
            <a:spLocks noChangeArrowheads="1"/>
          </p:cNvSpPr>
          <p:nvPr/>
        </p:nvSpPr>
        <p:spPr bwMode="auto">
          <a:xfrm>
            <a:off x="8382000" y="304800"/>
            <a:ext cx="457200" cy="304800"/>
          </a:xfrm>
          <a:prstGeom prst="actionButtonBackPrevious">
            <a:avLst/>
          </a:prstGeom>
          <a:gradFill rotWithShape="1">
            <a:gsLst>
              <a:gs pos="0">
                <a:srgbClr val="008000"/>
              </a:gs>
              <a:gs pos="100000">
                <a:schemeClr val="bg1"/>
              </a:gs>
            </a:gsLst>
            <a:lin ang="5400000" scaled="1"/>
          </a:gradFill>
          <a:ln w="9525">
            <a:noFill/>
            <a:miter lim="800000"/>
            <a:headEnd/>
            <a:tailEnd/>
          </a:ln>
        </p:spPr>
        <p:txBody>
          <a:bodyPr wrap="none" anchor="ctr"/>
          <a:lstStyle/>
          <a:p>
            <a:endParaRPr lang="en-US"/>
          </a:p>
        </p:txBody>
      </p:sp>
      <p:sp>
        <p:nvSpPr>
          <p:cNvPr id="9229" name="Text Box 13"/>
          <p:cNvSpPr txBox="1">
            <a:spLocks noChangeArrowheads="1"/>
          </p:cNvSpPr>
          <p:nvPr/>
        </p:nvSpPr>
        <p:spPr bwMode="auto">
          <a:xfrm>
            <a:off x="838200" y="6491288"/>
            <a:ext cx="3429000" cy="366712"/>
          </a:xfrm>
          <a:prstGeom prst="rect">
            <a:avLst/>
          </a:prstGeom>
          <a:noFill/>
          <a:ln w="9525">
            <a:noFill/>
            <a:miter lim="800000"/>
            <a:headEnd/>
            <a:tailEnd/>
          </a:ln>
        </p:spPr>
        <p:txBody>
          <a:bodyPr>
            <a:spAutoFit/>
          </a:bodyPr>
          <a:lstStyle/>
          <a:p>
            <a:pPr>
              <a:spcBef>
                <a:spcPct val="50000"/>
              </a:spcBef>
            </a:pPr>
            <a:r>
              <a:rPr lang="en-US" sz="1200" i="1">
                <a:latin typeface="Comic Sans MS" pitchFamily="66" charset="0"/>
              </a:rPr>
              <a:t>“Conservation through Innovation”</a:t>
            </a:r>
            <a:r>
              <a:rPr lang="en-US"/>
              <a:t> </a:t>
            </a:r>
          </a:p>
        </p:txBody>
      </p:sp>
      <p:graphicFrame>
        <p:nvGraphicFramePr>
          <p:cNvPr id="9218" name="Object 14"/>
          <p:cNvGraphicFramePr>
            <a:graphicFrameLocks noChangeAspect="1"/>
          </p:cNvGraphicFramePr>
          <p:nvPr/>
        </p:nvGraphicFramePr>
        <p:xfrm>
          <a:off x="304800" y="6096000"/>
          <a:ext cx="573088" cy="633413"/>
        </p:xfrm>
        <a:graphic>
          <a:graphicData uri="http://schemas.openxmlformats.org/presentationml/2006/ole">
            <p:oleObj spid="_x0000_s9218" name="CorelDRAW" r:id="rId14" imgW="2054160" imgH="2273400" progId="CorelDRAW.Graphic.13">
              <p:embed/>
            </p:oleObj>
          </a:graphicData>
        </a:graphic>
      </p:graphicFrame>
    </p:spTree>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5" descr="Layout">
            <a:hlinkClick r:id="rId4" action="ppaction://hlinksldjump"/>
          </p:cNvPr>
          <p:cNvPicPr>
            <a:picLocks noChangeAspect="1" noChangeArrowheads="1"/>
          </p:cNvPicPr>
          <p:nvPr/>
        </p:nvPicPr>
        <p:blipFill>
          <a:blip r:embed="rId5"/>
          <a:srcRect/>
          <a:stretch>
            <a:fillRect/>
          </a:stretch>
        </p:blipFill>
        <p:spPr bwMode="auto">
          <a:xfrm>
            <a:off x="0" y="0"/>
            <a:ext cx="9144000" cy="6858000"/>
          </a:xfrm>
          <a:prstGeom prst="rect">
            <a:avLst/>
          </a:prstGeom>
          <a:noFill/>
          <a:ln w="9525">
            <a:noFill/>
            <a:miter lim="800000"/>
            <a:headEnd/>
            <a:tailEnd/>
          </a:ln>
        </p:spPr>
      </p:pic>
      <p:sp>
        <p:nvSpPr>
          <p:cNvPr id="10244" name="Rectangle 31"/>
          <p:cNvSpPr>
            <a:spLocks noGrp="1" noChangeArrowheads="1"/>
          </p:cNvSpPr>
          <p:nvPr>
            <p:ph type="title"/>
          </p:nvPr>
        </p:nvSpPr>
        <p:spPr/>
        <p:txBody>
          <a:bodyPr/>
          <a:lstStyle/>
          <a:p>
            <a:pPr eaLnBrk="1" hangingPunct="1"/>
            <a:endParaRPr lang="en-US" smtClean="0"/>
          </a:p>
        </p:txBody>
      </p:sp>
      <p:sp>
        <p:nvSpPr>
          <p:cNvPr id="38916" name="Rectangle 4"/>
          <p:cNvSpPr>
            <a:spLocks noChangeArrowheads="1"/>
          </p:cNvSpPr>
          <p:nvPr/>
        </p:nvSpPr>
        <p:spPr bwMode="auto">
          <a:xfrm>
            <a:off x="609600" y="228600"/>
            <a:ext cx="8229600" cy="1143000"/>
          </a:xfrm>
          <a:prstGeom prst="rect">
            <a:avLst/>
          </a:prstGeom>
          <a:noFill/>
          <a:ln w="9525">
            <a:noFill/>
            <a:miter lim="800000"/>
            <a:headEnd/>
            <a:tailEnd/>
          </a:ln>
          <a:effectLst/>
        </p:spPr>
        <p:txBody>
          <a:bodyPr anchor="ctr"/>
          <a:lstStyle/>
          <a:p>
            <a:pPr algn="ctr">
              <a:defRPr/>
            </a:pPr>
            <a:r>
              <a:rPr lang="en-US" sz="3600" b="1">
                <a:effectLst>
                  <a:outerShdw blurRad="38100" dist="38100" dir="2700000" algn="tl">
                    <a:srgbClr val="C0C0C0"/>
                  </a:outerShdw>
                </a:effectLst>
                <a:latin typeface="Arial" charset="0"/>
              </a:rPr>
              <a:t>Australia</a:t>
            </a:r>
            <a:r>
              <a:rPr lang="en-US" sz="3600" b="1" u="sng">
                <a:solidFill>
                  <a:srgbClr val="008000"/>
                </a:solidFill>
                <a:effectLst>
                  <a:outerShdw blurRad="38100" dist="38100" dir="2700000" algn="tl">
                    <a:srgbClr val="C0C0C0"/>
                  </a:outerShdw>
                </a:effectLst>
                <a:latin typeface="Arial" charset="0"/>
              </a:rPr>
              <a:t/>
            </a:r>
            <a:br>
              <a:rPr lang="en-US" sz="3600" b="1" u="sng">
                <a:solidFill>
                  <a:srgbClr val="008000"/>
                </a:solidFill>
                <a:effectLst>
                  <a:outerShdw blurRad="38100" dist="38100" dir="2700000" algn="tl">
                    <a:srgbClr val="C0C0C0"/>
                  </a:outerShdw>
                </a:effectLst>
                <a:latin typeface="Arial" charset="0"/>
              </a:rPr>
            </a:br>
            <a:r>
              <a:rPr lang="en-US" sz="2400" b="1">
                <a:effectLst>
                  <a:outerShdw blurRad="38100" dist="38100" dir="2700000" algn="tl">
                    <a:srgbClr val="C0C0C0"/>
                  </a:outerShdw>
                </a:effectLst>
                <a:latin typeface="Arial" charset="0"/>
              </a:rPr>
              <a:t>Omkara Imports</a:t>
            </a:r>
            <a:r>
              <a:rPr lang="en-US" sz="3600" b="1" u="sng">
                <a:solidFill>
                  <a:srgbClr val="FF3300"/>
                </a:solidFill>
                <a:effectLst>
                  <a:outerShdw blurRad="38100" dist="38100" dir="2700000" algn="tl">
                    <a:srgbClr val="C0C0C0"/>
                  </a:outerShdw>
                </a:effectLst>
                <a:latin typeface="Arial" charset="0"/>
              </a:rPr>
              <a:t> </a:t>
            </a:r>
            <a:endParaRPr lang="en-US" sz="3600" b="1" u="sng">
              <a:solidFill>
                <a:srgbClr val="FF3300"/>
              </a:solidFill>
              <a:latin typeface="Humanst521 BT" pitchFamily="34" charset="0"/>
            </a:endParaRPr>
          </a:p>
        </p:txBody>
      </p:sp>
      <p:pic>
        <p:nvPicPr>
          <p:cNvPr id="10246" name="Picture 5" descr="Maximus Greeting Card copy">
            <a:hlinkClick r:id="rId4" action="ppaction://hlinksldjump"/>
          </p:cNvPr>
          <p:cNvPicPr>
            <a:picLocks noChangeAspect="1" noChangeArrowheads="1"/>
          </p:cNvPicPr>
          <p:nvPr/>
        </p:nvPicPr>
        <p:blipFill>
          <a:blip r:embed="rId6"/>
          <a:srcRect/>
          <a:stretch>
            <a:fillRect/>
          </a:stretch>
        </p:blipFill>
        <p:spPr bwMode="auto">
          <a:xfrm>
            <a:off x="1905000" y="1524000"/>
            <a:ext cx="5791200" cy="4098925"/>
          </a:xfrm>
          <a:prstGeom prst="rect">
            <a:avLst/>
          </a:prstGeom>
          <a:noFill/>
          <a:ln w="9525">
            <a:noFill/>
            <a:miter lim="800000"/>
            <a:headEnd/>
            <a:tailEnd/>
          </a:ln>
        </p:spPr>
      </p:pic>
      <p:pic>
        <p:nvPicPr>
          <p:cNvPr id="10247" name="Picture 6" descr="Elephant display"/>
          <p:cNvPicPr>
            <a:picLocks noChangeAspect="1" noChangeArrowheads="1"/>
          </p:cNvPicPr>
          <p:nvPr/>
        </p:nvPicPr>
        <p:blipFill>
          <a:blip r:embed="rId7"/>
          <a:srcRect/>
          <a:stretch>
            <a:fillRect/>
          </a:stretch>
        </p:blipFill>
        <p:spPr bwMode="auto">
          <a:xfrm>
            <a:off x="228600" y="3276600"/>
            <a:ext cx="2057400" cy="2743200"/>
          </a:xfrm>
          <a:prstGeom prst="rect">
            <a:avLst/>
          </a:prstGeom>
          <a:noFill/>
          <a:ln w="9525">
            <a:noFill/>
            <a:miter lim="800000"/>
            <a:headEnd/>
            <a:tailEnd/>
          </a:ln>
        </p:spPr>
      </p:pic>
      <p:pic>
        <p:nvPicPr>
          <p:cNvPr id="10248" name="Picture 7" descr="Jenni at Fair"/>
          <p:cNvPicPr>
            <a:picLocks noChangeAspect="1" noChangeArrowheads="1"/>
          </p:cNvPicPr>
          <p:nvPr/>
        </p:nvPicPr>
        <p:blipFill>
          <a:blip r:embed="rId8"/>
          <a:srcRect/>
          <a:stretch>
            <a:fillRect/>
          </a:stretch>
        </p:blipFill>
        <p:spPr bwMode="auto">
          <a:xfrm>
            <a:off x="228600" y="228600"/>
            <a:ext cx="2514600" cy="1885950"/>
          </a:xfrm>
          <a:prstGeom prst="rect">
            <a:avLst/>
          </a:prstGeom>
          <a:noFill/>
          <a:ln w="9525">
            <a:noFill/>
            <a:miter lim="800000"/>
            <a:headEnd/>
            <a:tailEnd/>
          </a:ln>
        </p:spPr>
      </p:pic>
      <p:sp>
        <p:nvSpPr>
          <p:cNvPr id="10249" name="AutoShape 9">
            <a:hlinkClick r:id="rId9" action="ppaction://hlinksldjump" highlightClick="1"/>
          </p:cNvPr>
          <p:cNvSpPr>
            <a:spLocks noChangeArrowheads="1"/>
          </p:cNvSpPr>
          <p:nvPr/>
        </p:nvSpPr>
        <p:spPr bwMode="auto">
          <a:xfrm>
            <a:off x="8382000" y="228600"/>
            <a:ext cx="457200" cy="304800"/>
          </a:xfrm>
          <a:prstGeom prst="actionButtonBackPrevious">
            <a:avLst/>
          </a:prstGeom>
          <a:gradFill rotWithShape="1">
            <a:gsLst>
              <a:gs pos="0">
                <a:srgbClr val="008000"/>
              </a:gs>
              <a:gs pos="100000">
                <a:schemeClr val="bg1"/>
              </a:gs>
            </a:gsLst>
            <a:lin ang="5400000" scaled="1"/>
          </a:gradFill>
          <a:ln w="9525">
            <a:noFill/>
            <a:miter lim="800000"/>
            <a:headEnd/>
            <a:tailEnd/>
          </a:ln>
        </p:spPr>
        <p:txBody>
          <a:bodyPr wrap="none" anchor="ctr"/>
          <a:lstStyle/>
          <a:p>
            <a:endParaRPr lang="en-US"/>
          </a:p>
        </p:txBody>
      </p:sp>
      <p:sp>
        <p:nvSpPr>
          <p:cNvPr id="10250" name="Text Box 11"/>
          <p:cNvSpPr txBox="1">
            <a:spLocks noChangeArrowheads="1"/>
          </p:cNvSpPr>
          <p:nvPr/>
        </p:nvSpPr>
        <p:spPr bwMode="auto">
          <a:xfrm>
            <a:off x="838200" y="6491288"/>
            <a:ext cx="3429000" cy="366712"/>
          </a:xfrm>
          <a:prstGeom prst="rect">
            <a:avLst/>
          </a:prstGeom>
          <a:noFill/>
          <a:ln w="9525">
            <a:noFill/>
            <a:miter lim="800000"/>
            <a:headEnd/>
            <a:tailEnd/>
          </a:ln>
        </p:spPr>
        <p:txBody>
          <a:bodyPr>
            <a:spAutoFit/>
          </a:bodyPr>
          <a:lstStyle/>
          <a:p>
            <a:pPr>
              <a:spcBef>
                <a:spcPct val="50000"/>
              </a:spcBef>
            </a:pPr>
            <a:r>
              <a:rPr lang="en-US" sz="1200" i="1">
                <a:latin typeface="Comic Sans MS" pitchFamily="66" charset="0"/>
              </a:rPr>
              <a:t>“Conservation through Innovation”</a:t>
            </a:r>
            <a:r>
              <a:rPr lang="en-US"/>
              <a:t> </a:t>
            </a:r>
          </a:p>
        </p:txBody>
      </p:sp>
      <p:graphicFrame>
        <p:nvGraphicFramePr>
          <p:cNvPr id="10242" name="Object 30"/>
          <p:cNvGraphicFramePr>
            <a:graphicFrameLocks noChangeAspect="1"/>
          </p:cNvGraphicFramePr>
          <p:nvPr>
            <p:ph sz="quarter" idx="3"/>
          </p:nvPr>
        </p:nvGraphicFramePr>
        <p:xfrm>
          <a:off x="304800" y="6096000"/>
          <a:ext cx="519113" cy="609600"/>
        </p:xfrm>
        <a:graphic>
          <a:graphicData uri="http://schemas.openxmlformats.org/presentationml/2006/ole">
            <p:oleObj spid="_x0000_s10242" name="CorelDRAW" r:id="rId10" imgW="3805200" imgH="4475520" progId="CorelDraw.Graphic.11">
              <p:embed/>
            </p:oleObj>
          </a:graphicData>
        </a:graphic>
      </p:graphicFrame>
      <p:pic>
        <p:nvPicPr>
          <p:cNvPr id="10251" name="Picture 8" descr="Eleph Dung Range - 3"/>
          <p:cNvPicPr>
            <a:picLocks noGrp="1" noChangeAspect="1" noChangeArrowheads="1"/>
          </p:cNvPicPr>
          <p:nvPr>
            <p:ph sz="quarter" idx="2"/>
          </p:nvPr>
        </p:nvPicPr>
        <p:blipFill>
          <a:blip r:embed="rId11"/>
          <a:srcRect/>
          <a:stretch>
            <a:fillRect/>
          </a:stretch>
        </p:blipFill>
        <p:spPr>
          <a:xfrm>
            <a:off x="7543800" y="1371600"/>
            <a:ext cx="1450975" cy="4572000"/>
          </a:xfrm>
          <a:noFill/>
        </p:spPr>
      </p:pic>
    </p:spTree>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12" descr="Layout">
            <a:hlinkClick r:id="rId4" action="ppaction://hlinksldjump"/>
          </p:cNvPr>
          <p:cNvPicPr>
            <a:picLocks noChangeAspect="1" noChangeArrowheads="1"/>
          </p:cNvPicPr>
          <p:nvPr/>
        </p:nvPicPr>
        <p:blipFill>
          <a:blip r:embed="rId5"/>
          <a:srcRect/>
          <a:stretch>
            <a:fillRect/>
          </a:stretch>
        </p:blipFill>
        <p:spPr bwMode="auto">
          <a:xfrm>
            <a:off x="0" y="0"/>
            <a:ext cx="9144000" cy="6858000"/>
          </a:xfrm>
          <a:prstGeom prst="rect">
            <a:avLst/>
          </a:prstGeom>
          <a:noFill/>
          <a:ln w="9525">
            <a:noFill/>
            <a:miter lim="800000"/>
            <a:headEnd/>
            <a:tailEnd/>
          </a:ln>
        </p:spPr>
      </p:pic>
      <p:pic>
        <p:nvPicPr>
          <p:cNvPr id="11268" name="Picture 3" descr="P1010064"/>
          <p:cNvPicPr>
            <a:picLocks noGrp="1" noChangeAspect="1" noChangeArrowheads="1"/>
          </p:cNvPicPr>
          <p:nvPr>
            <p:ph sz="quarter" idx="1"/>
          </p:nvPr>
        </p:nvPicPr>
        <p:blipFill>
          <a:blip r:embed="rId6"/>
          <a:srcRect/>
          <a:stretch>
            <a:fillRect/>
          </a:stretch>
        </p:blipFill>
        <p:spPr>
          <a:xfrm>
            <a:off x="4876800" y="2438400"/>
            <a:ext cx="2362200" cy="1771650"/>
          </a:xfrm>
          <a:noFill/>
        </p:spPr>
      </p:pic>
      <p:pic>
        <p:nvPicPr>
          <p:cNvPr id="11269" name="Picture 4" descr="P1010054"/>
          <p:cNvPicPr>
            <a:picLocks noGrp="1" noChangeAspect="1" noChangeArrowheads="1"/>
          </p:cNvPicPr>
          <p:nvPr>
            <p:ph sz="quarter" idx="2"/>
          </p:nvPr>
        </p:nvPicPr>
        <p:blipFill>
          <a:blip r:embed="rId7"/>
          <a:srcRect/>
          <a:stretch>
            <a:fillRect/>
          </a:stretch>
        </p:blipFill>
        <p:spPr>
          <a:xfrm>
            <a:off x="6019800" y="4419600"/>
            <a:ext cx="2362200" cy="1771650"/>
          </a:xfrm>
          <a:noFill/>
        </p:spPr>
      </p:pic>
      <p:pic>
        <p:nvPicPr>
          <p:cNvPr id="11270" name="Picture 5" descr="P1010055"/>
          <p:cNvPicPr>
            <a:picLocks noGrp="1" noChangeAspect="1" noChangeArrowheads="1"/>
          </p:cNvPicPr>
          <p:nvPr>
            <p:ph sz="quarter" idx="3"/>
          </p:nvPr>
        </p:nvPicPr>
        <p:blipFill>
          <a:blip r:embed="rId8"/>
          <a:srcRect/>
          <a:stretch>
            <a:fillRect/>
          </a:stretch>
        </p:blipFill>
        <p:spPr>
          <a:xfrm>
            <a:off x="3352800" y="4419600"/>
            <a:ext cx="2363788" cy="1773238"/>
          </a:xfrm>
          <a:noFill/>
        </p:spPr>
      </p:pic>
      <p:pic>
        <p:nvPicPr>
          <p:cNvPr id="11271" name="Picture 6" descr="P1010057"/>
          <p:cNvPicPr>
            <a:picLocks noGrp="1" noChangeAspect="1" noChangeArrowheads="1"/>
          </p:cNvPicPr>
          <p:nvPr>
            <p:ph sz="quarter" idx="4"/>
          </p:nvPr>
        </p:nvPicPr>
        <p:blipFill>
          <a:blip r:embed="rId9"/>
          <a:srcRect/>
          <a:stretch>
            <a:fillRect/>
          </a:stretch>
        </p:blipFill>
        <p:spPr>
          <a:xfrm>
            <a:off x="1219200" y="1752600"/>
            <a:ext cx="2916238" cy="2187575"/>
          </a:xfrm>
          <a:noFill/>
        </p:spPr>
      </p:pic>
      <p:sp>
        <p:nvSpPr>
          <p:cNvPr id="40967" name="Rectangle 7"/>
          <p:cNvSpPr>
            <a:spLocks noChangeArrowheads="1"/>
          </p:cNvSpPr>
          <p:nvPr/>
        </p:nvSpPr>
        <p:spPr bwMode="auto">
          <a:xfrm>
            <a:off x="609600" y="76200"/>
            <a:ext cx="8229600" cy="1143000"/>
          </a:xfrm>
          <a:prstGeom prst="rect">
            <a:avLst/>
          </a:prstGeom>
          <a:noFill/>
          <a:ln w="9525">
            <a:noFill/>
            <a:miter lim="800000"/>
            <a:headEnd/>
            <a:tailEnd/>
          </a:ln>
          <a:effectLst/>
        </p:spPr>
        <p:txBody>
          <a:bodyPr anchor="ctr"/>
          <a:lstStyle/>
          <a:p>
            <a:pPr algn="ctr">
              <a:defRPr/>
            </a:pPr>
            <a:r>
              <a:rPr lang="en-US" sz="3600" b="1">
                <a:effectLst>
                  <a:outerShdw blurRad="38100" dist="38100" dir="2700000" algn="tl">
                    <a:srgbClr val="C0C0C0"/>
                  </a:outerShdw>
                </a:effectLst>
                <a:latin typeface="Arial" charset="0"/>
              </a:rPr>
              <a:t>Netherlands</a:t>
            </a:r>
            <a:r>
              <a:rPr lang="en-US" sz="3600" b="1" u="sng">
                <a:solidFill>
                  <a:srgbClr val="008000"/>
                </a:solidFill>
                <a:effectLst>
                  <a:outerShdw blurRad="38100" dist="38100" dir="2700000" algn="tl">
                    <a:srgbClr val="C0C0C0"/>
                  </a:outerShdw>
                </a:effectLst>
                <a:latin typeface="Arial" charset="0"/>
              </a:rPr>
              <a:t> </a:t>
            </a:r>
            <a:br>
              <a:rPr lang="en-US" sz="3600" b="1" u="sng">
                <a:solidFill>
                  <a:srgbClr val="008000"/>
                </a:solidFill>
                <a:effectLst>
                  <a:outerShdw blurRad="38100" dist="38100" dir="2700000" algn="tl">
                    <a:srgbClr val="C0C0C0"/>
                  </a:outerShdw>
                </a:effectLst>
                <a:latin typeface="Arial" charset="0"/>
              </a:rPr>
            </a:br>
            <a:r>
              <a:rPr lang="en-US" sz="2400" b="1">
                <a:effectLst>
                  <a:outerShdw blurRad="38100" dist="38100" dir="2700000" algn="tl">
                    <a:srgbClr val="C0C0C0"/>
                  </a:outerShdw>
                </a:effectLst>
                <a:latin typeface="Arial" charset="0"/>
              </a:rPr>
              <a:t>Wereld Winkel</a:t>
            </a:r>
            <a:r>
              <a:rPr lang="en-US" sz="3600" b="1" u="sng">
                <a:solidFill>
                  <a:srgbClr val="FF3300"/>
                </a:solidFill>
                <a:effectLst>
                  <a:outerShdw blurRad="38100" dist="38100" dir="2700000" algn="tl">
                    <a:srgbClr val="C0C0C0"/>
                  </a:outerShdw>
                </a:effectLst>
                <a:latin typeface="Arial" charset="0"/>
              </a:rPr>
              <a:t> </a:t>
            </a:r>
            <a:endParaRPr lang="en-US" sz="3600" b="1" u="sng">
              <a:solidFill>
                <a:srgbClr val="FF3300"/>
              </a:solidFill>
              <a:latin typeface="Humanst521 BT" pitchFamily="34" charset="0"/>
            </a:endParaRPr>
          </a:p>
        </p:txBody>
      </p:sp>
      <p:sp>
        <p:nvSpPr>
          <p:cNvPr id="11273" name="AutoShape 8">
            <a:hlinkClick r:id="rId10" action="ppaction://hlinksldjump" highlightClick="1"/>
          </p:cNvPr>
          <p:cNvSpPr>
            <a:spLocks noChangeArrowheads="1"/>
          </p:cNvSpPr>
          <p:nvPr/>
        </p:nvSpPr>
        <p:spPr bwMode="auto">
          <a:xfrm>
            <a:off x="8382000" y="304800"/>
            <a:ext cx="457200" cy="304800"/>
          </a:xfrm>
          <a:prstGeom prst="actionButtonBackPrevious">
            <a:avLst/>
          </a:prstGeom>
          <a:gradFill rotWithShape="1">
            <a:gsLst>
              <a:gs pos="0">
                <a:srgbClr val="008000"/>
              </a:gs>
              <a:gs pos="100000">
                <a:schemeClr val="bg1"/>
              </a:gs>
            </a:gsLst>
            <a:lin ang="5400000" scaled="1"/>
          </a:gradFill>
          <a:ln w="9525">
            <a:noFill/>
            <a:miter lim="800000"/>
            <a:headEnd/>
            <a:tailEnd/>
          </a:ln>
        </p:spPr>
        <p:txBody>
          <a:bodyPr wrap="none" anchor="ctr"/>
          <a:lstStyle/>
          <a:p>
            <a:endParaRPr lang="en-US"/>
          </a:p>
        </p:txBody>
      </p:sp>
      <p:sp>
        <p:nvSpPr>
          <p:cNvPr id="11274" name="Text Box 10"/>
          <p:cNvSpPr txBox="1">
            <a:spLocks noChangeArrowheads="1"/>
          </p:cNvSpPr>
          <p:nvPr/>
        </p:nvSpPr>
        <p:spPr bwMode="auto">
          <a:xfrm>
            <a:off x="838200" y="6491288"/>
            <a:ext cx="3429000" cy="366712"/>
          </a:xfrm>
          <a:prstGeom prst="rect">
            <a:avLst/>
          </a:prstGeom>
          <a:noFill/>
          <a:ln w="9525">
            <a:noFill/>
            <a:miter lim="800000"/>
            <a:headEnd/>
            <a:tailEnd/>
          </a:ln>
        </p:spPr>
        <p:txBody>
          <a:bodyPr>
            <a:spAutoFit/>
          </a:bodyPr>
          <a:lstStyle/>
          <a:p>
            <a:pPr>
              <a:spcBef>
                <a:spcPct val="50000"/>
              </a:spcBef>
            </a:pPr>
            <a:r>
              <a:rPr lang="en-US" sz="1200" i="1">
                <a:latin typeface="Comic Sans MS" pitchFamily="66" charset="0"/>
              </a:rPr>
              <a:t>“Conservation through Innovation”</a:t>
            </a:r>
            <a:r>
              <a:rPr lang="en-US"/>
              <a:t> </a:t>
            </a:r>
          </a:p>
        </p:txBody>
      </p:sp>
      <p:graphicFrame>
        <p:nvGraphicFramePr>
          <p:cNvPr id="11266" name="Object 11"/>
          <p:cNvGraphicFramePr>
            <a:graphicFrameLocks noChangeAspect="1"/>
          </p:cNvGraphicFramePr>
          <p:nvPr/>
        </p:nvGraphicFramePr>
        <p:xfrm>
          <a:off x="304800" y="6096000"/>
          <a:ext cx="519113" cy="609600"/>
        </p:xfrm>
        <a:graphic>
          <a:graphicData uri="http://schemas.openxmlformats.org/presentationml/2006/ole">
            <p:oleObj spid="_x0000_s11266" name="CorelDRAW" r:id="rId11" imgW="3805200" imgH="4475520" progId="CorelDraw.Graphic.11">
              <p:embed/>
            </p:oleObj>
          </a:graphicData>
        </a:graphic>
      </p:graphicFrame>
    </p:spTree>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1" descr="Layout">
            <a:hlinkClick r:id="rId4" action="ppaction://hlinksldjump"/>
          </p:cNvPr>
          <p:cNvPicPr>
            <a:picLocks noGrp="1" noChangeAspect="1" noChangeArrowheads="1"/>
          </p:cNvPicPr>
          <p:nvPr>
            <p:ph sz="half" idx="1"/>
          </p:nvPr>
        </p:nvPicPr>
        <p:blipFill>
          <a:blip r:embed="rId5"/>
          <a:srcRect/>
          <a:stretch>
            <a:fillRect/>
          </a:stretch>
        </p:blipFill>
        <p:spPr>
          <a:xfrm>
            <a:off x="0" y="0"/>
            <a:ext cx="9144000" cy="6858000"/>
          </a:xfrm>
        </p:spPr>
      </p:pic>
      <p:pic>
        <p:nvPicPr>
          <p:cNvPr id="12292" name="Picture 3" descr="bestkids"/>
          <p:cNvPicPr>
            <a:picLocks noChangeAspect="1" noChangeArrowheads="1"/>
          </p:cNvPicPr>
          <p:nvPr/>
        </p:nvPicPr>
        <p:blipFill>
          <a:blip r:embed="rId6" cstate="print"/>
          <a:srcRect/>
          <a:stretch>
            <a:fillRect/>
          </a:stretch>
        </p:blipFill>
        <p:spPr bwMode="auto">
          <a:xfrm>
            <a:off x="1752600" y="1600200"/>
            <a:ext cx="2743200" cy="2057400"/>
          </a:xfrm>
          <a:prstGeom prst="rect">
            <a:avLst/>
          </a:prstGeom>
          <a:noFill/>
          <a:ln w="9525">
            <a:noFill/>
            <a:miter lim="800000"/>
            <a:headEnd/>
            <a:tailEnd/>
          </a:ln>
        </p:spPr>
      </p:pic>
      <p:sp>
        <p:nvSpPr>
          <p:cNvPr id="43013" name="Rectangle 5"/>
          <p:cNvSpPr>
            <a:spLocks noChangeArrowheads="1"/>
          </p:cNvSpPr>
          <p:nvPr/>
        </p:nvSpPr>
        <p:spPr bwMode="auto">
          <a:xfrm>
            <a:off x="609600" y="76200"/>
            <a:ext cx="8229600" cy="1143000"/>
          </a:xfrm>
          <a:prstGeom prst="rect">
            <a:avLst/>
          </a:prstGeom>
          <a:noFill/>
          <a:ln w="9525">
            <a:noFill/>
            <a:miter lim="800000"/>
            <a:headEnd/>
            <a:tailEnd/>
          </a:ln>
          <a:effectLst/>
        </p:spPr>
        <p:txBody>
          <a:bodyPr anchor="ctr"/>
          <a:lstStyle/>
          <a:p>
            <a:pPr algn="ctr">
              <a:defRPr/>
            </a:pPr>
            <a:r>
              <a:rPr lang="en-US" sz="3600" b="1">
                <a:effectLst>
                  <a:outerShdw blurRad="38100" dist="38100" dir="2700000" algn="tl">
                    <a:srgbClr val="C0C0C0"/>
                  </a:outerShdw>
                </a:effectLst>
                <a:latin typeface="Arial" charset="0"/>
              </a:rPr>
              <a:t>U.S.A</a:t>
            </a:r>
            <a:r>
              <a:rPr lang="en-US" sz="5400" b="1" u="sng">
                <a:solidFill>
                  <a:srgbClr val="008000"/>
                </a:solidFill>
                <a:effectLst>
                  <a:outerShdw blurRad="38100" dist="38100" dir="2700000" algn="tl">
                    <a:srgbClr val="C0C0C0"/>
                  </a:outerShdw>
                </a:effectLst>
                <a:latin typeface="Arial" charset="0"/>
              </a:rPr>
              <a:t/>
            </a:r>
            <a:br>
              <a:rPr lang="en-US" sz="5400" b="1" u="sng">
                <a:solidFill>
                  <a:srgbClr val="008000"/>
                </a:solidFill>
                <a:effectLst>
                  <a:outerShdw blurRad="38100" dist="38100" dir="2700000" algn="tl">
                    <a:srgbClr val="C0C0C0"/>
                  </a:outerShdw>
                </a:effectLst>
                <a:latin typeface="Arial" charset="0"/>
              </a:rPr>
            </a:br>
            <a:r>
              <a:rPr lang="en-US" sz="2800" b="1">
                <a:effectLst>
                  <a:outerShdw blurRad="38100" dist="38100" dir="2700000" algn="tl">
                    <a:srgbClr val="C0C0C0"/>
                  </a:outerShdw>
                </a:effectLst>
                <a:latin typeface="Arial" charset="0"/>
              </a:rPr>
              <a:t>Mr. Ellie Pooh</a:t>
            </a:r>
            <a:endParaRPr lang="en-US" sz="3600" b="1" u="sng">
              <a:solidFill>
                <a:srgbClr val="FF3300"/>
              </a:solidFill>
              <a:latin typeface="Humanst521 BT" pitchFamily="34" charset="0"/>
            </a:endParaRPr>
          </a:p>
        </p:txBody>
      </p:sp>
      <p:sp>
        <p:nvSpPr>
          <p:cNvPr id="12294" name="AutoShape 6">
            <a:hlinkClick r:id="rId7" action="ppaction://hlinksldjump" highlightClick="1"/>
          </p:cNvPr>
          <p:cNvSpPr>
            <a:spLocks noChangeArrowheads="1"/>
          </p:cNvSpPr>
          <p:nvPr/>
        </p:nvSpPr>
        <p:spPr bwMode="auto">
          <a:xfrm>
            <a:off x="8382000" y="304800"/>
            <a:ext cx="457200" cy="304800"/>
          </a:xfrm>
          <a:prstGeom prst="actionButtonBackPrevious">
            <a:avLst/>
          </a:prstGeom>
          <a:gradFill rotWithShape="1">
            <a:gsLst>
              <a:gs pos="0">
                <a:srgbClr val="008000"/>
              </a:gs>
              <a:gs pos="100000">
                <a:schemeClr val="bg1"/>
              </a:gs>
            </a:gsLst>
            <a:lin ang="5400000" scaled="1"/>
          </a:gradFill>
          <a:ln w="9525">
            <a:noFill/>
            <a:miter lim="800000"/>
            <a:headEnd/>
            <a:tailEnd/>
          </a:ln>
        </p:spPr>
        <p:txBody>
          <a:bodyPr wrap="none" anchor="ctr"/>
          <a:lstStyle/>
          <a:p>
            <a:endParaRPr lang="en-US"/>
          </a:p>
        </p:txBody>
      </p:sp>
      <p:pic>
        <p:nvPicPr>
          <p:cNvPr id="12295" name="Picture 7" descr="MSF707"/>
          <p:cNvPicPr>
            <a:picLocks noChangeAspect="1" noChangeArrowheads="1"/>
          </p:cNvPicPr>
          <p:nvPr/>
        </p:nvPicPr>
        <p:blipFill>
          <a:blip r:embed="rId8"/>
          <a:srcRect/>
          <a:stretch>
            <a:fillRect/>
          </a:stretch>
        </p:blipFill>
        <p:spPr bwMode="auto">
          <a:xfrm>
            <a:off x="228600" y="3886200"/>
            <a:ext cx="2895600" cy="1927225"/>
          </a:xfrm>
          <a:prstGeom prst="rect">
            <a:avLst/>
          </a:prstGeom>
          <a:noFill/>
          <a:ln w="9525">
            <a:noFill/>
            <a:miter lim="800000"/>
            <a:headEnd/>
            <a:tailEnd/>
          </a:ln>
        </p:spPr>
      </p:pic>
      <p:pic>
        <p:nvPicPr>
          <p:cNvPr id="12296" name="Picture 8" descr="MSF607"/>
          <p:cNvPicPr>
            <a:picLocks noChangeAspect="1" noChangeArrowheads="1"/>
          </p:cNvPicPr>
          <p:nvPr/>
        </p:nvPicPr>
        <p:blipFill>
          <a:blip r:embed="rId9"/>
          <a:srcRect/>
          <a:stretch>
            <a:fillRect/>
          </a:stretch>
        </p:blipFill>
        <p:spPr bwMode="auto">
          <a:xfrm>
            <a:off x="6019800" y="3886200"/>
            <a:ext cx="2895600" cy="1927225"/>
          </a:xfrm>
          <a:prstGeom prst="rect">
            <a:avLst/>
          </a:prstGeom>
          <a:noFill/>
          <a:ln w="9525">
            <a:noFill/>
            <a:miter lim="800000"/>
            <a:headEnd/>
            <a:tailEnd/>
          </a:ln>
        </p:spPr>
      </p:pic>
      <p:pic>
        <p:nvPicPr>
          <p:cNvPr id="12297" name="Picture 9" descr="Picture 1183"/>
          <p:cNvPicPr>
            <a:picLocks noChangeAspect="1" noChangeArrowheads="1"/>
          </p:cNvPicPr>
          <p:nvPr/>
        </p:nvPicPr>
        <p:blipFill>
          <a:blip r:embed="rId10" cstate="print"/>
          <a:srcRect/>
          <a:stretch>
            <a:fillRect/>
          </a:stretch>
        </p:blipFill>
        <p:spPr bwMode="auto">
          <a:xfrm>
            <a:off x="4800600" y="1600200"/>
            <a:ext cx="2743200" cy="2057400"/>
          </a:xfrm>
          <a:prstGeom prst="rect">
            <a:avLst/>
          </a:prstGeom>
          <a:noFill/>
          <a:ln w="9525">
            <a:noFill/>
            <a:miter lim="800000"/>
            <a:headEnd/>
            <a:tailEnd/>
          </a:ln>
        </p:spPr>
      </p:pic>
      <p:pic>
        <p:nvPicPr>
          <p:cNvPr id="12298" name="Picture 10" descr="ScrapExpoBayArea06"/>
          <p:cNvPicPr>
            <a:picLocks noChangeAspect="1" noChangeArrowheads="1"/>
          </p:cNvPicPr>
          <p:nvPr/>
        </p:nvPicPr>
        <p:blipFill>
          <a:blip r:embed="rId11"/>
          <a:srcRect/>
          <a:stretch>
            <a:fillRect/>
          </a:stretch>
        </p:blipFill>
        <p:spPr bwMode="auto">
          <a:xfrm>
            <a:off x="3276600" y="3886200"/>
            <a:ext cx="2590800" cy="1943100"/>
          </a:xfrm>
          <a:prstGeom prst="rect">
            <a:avLst/>
          </a:prstGeom>
          <a:noFill/>
          <a:ln w="9525">
            <a:noFill/>
            <a:miter lim="800000"/>
            <a:headEnd/>
            <a:tailEnd/>
          </a:ln>
        </p:spPr>
      </p:pic>
      <p:sp>
        <p:nvSpPr>
          <p:cNvPr id="12299" name="Text Box 12"/>
          <p:cNvSpPr txBox="1">
            <a:spLocks noChangeArrowheads="1"/>
          </p:cNvSpPr>
          <p:nvPr/>
        </p:nvSpPr>
        <p:spPr bwMode="auto">
          <a:xfrm>
            <a:off x="838200" y="6491288"/>
            <a:ext cx="3429000" cy="366712"/>
          </a:xfrm>
          <a:prstGeom prst="rect">
            <a:avLst/>
          </a:prstGeom>
          <a:noFill/>
          <a:ln w="9525">
            <a:noFill/>
            <a:miter lim="800000"/>
            <a:headEnd/>
            <a:tailEnd/>
          </a:ln>
        </p:spPr>
        <p:txBody>
          <a:bodyPr>
            <a:spAutoFit/>
          </a:bodyPr>
          <a:lstStyle/>
          <a:p>
            <a:pPr>
              <a:spcBef>
                <a:spcPct val="50000"/>
              </a:spcBef>
            </a:pPr>
            <a:r>
              <a:rPr lang="en-US" sz="1200" i="1">
                <a:latin typeface="Comic Sans MS" pitchFamily="66" charset="0"/>
              </a:rPr>
              <a:t>“Conservation through Innovation”</a:t>
            </a:r>
            <a:r>
              <a:rPr lang="en-US"/>
              <a:t> </a:t>
            </a:r>
          </a:p>
        </p:txBody>
      </p:sp>
      <p:graphicFrame>
        <p:nvGraphicFramePr>
          <p:cNvPr id="12290" name="Object 17"/>
          <p:cNvGraphicFramePr>
            <a:graphicFrameLocks noChangeAspect="1"/>
          </p:cNvGraphicFramePr>
          <p:nvPr>
            <p:ph sz="half" idx="2"/>
          </p:nvPr>
        </p:nvGraphicFramePr>
        <p:xfrm>
          <a:off x="304800" y="6096000"/>
          <a:ext cx="520700" cy="609600"/>
        </p:xfrm>
        <a:graphic>
          <a:graphicData uri="http://schemas.openxmlformats.org/presentationml/2006/ole">
            <p:oleObj spid="_x0000_s12290" name="CorelDRAW" r:id="rId12" imgW="3805200" imgH="4475520" progId="CorelDraw.Graphic.11">
              <p:embed/>
            </p:oleObj>
          </a:graphicData>
        </a:graphic>
      </p:graphicFrame>
    </p:spTree>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12" descr="Layout"/>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3317" name="Rectangle 3"/>
          <p:cNvSpPr>
            <a:spLocks noGrp="1" noChangeArrowheads="1"/>
          </p:cNvSpPr>
          <p:nvPr>
            <p:ph type="title"/>
          </p:nvPr>
        </p:nvSpPr>
        <p:spPr>
          <a:xfrm>
            <a:off x="457200" y="-76200"/>
            <a:ext cx="8229600" cy="1143000"/>
          </a:xfrm>
        </p:spPr>
        <p:txBody>
          <a:bodyPr/>
          <a:lstStyle/>
          <a:p>
            <a:pPr eaLnBrk="1" hangingPunct="1"/>
            <a:r>
              <a:rPr lang="en-US" sz="3600" b="1" smtClean="0"/>
              <a:t> Evolution of Maximus!</a:t>
            </a:r>
          </a:p>
        </p:txBody>
      </p:sp>
      <p:sp>
        <p:nvSpPr>
          <p:cNvPr id="13318" name="Rectangle 4"/>
          <p:cNvSpPr>
            <a:spLocks noGrp="1" noChangeArrowheads="1"/>
          </p:cNvSpPr>
          <p:nvPr>
            <p:ph type="body" sz="half" idx="1"/>
          </p:nvPr>
        </p:nvSpPr>
        <p:spPr>
          <a:xfrm>
            <a:off x="533400" y="1189038"/>
            <a:ext cx="4038600" cy="4525962"/>
          </a:xfrm>
        </p:spPr>
        <p:txBody>
          <a:bodyPr/>
          <a:lstStyle/>
          <a:p>
            <a:pPr eaLnBrk="1" hangingPunct="1"/>
            <a:r>
              <a:rPr lang="en-US" sz="2400" smtClean="0">
                <a:latin typeface="Arno Pro" pitchFamily="18" charset="0"/>
              </a:rPr>
              <a:t>Printers network</a:t>
            </a:r>
          </a:p>
          <a:p>
            <a:pPr eaLnBrk="1" hangingPunct="1"/>
            <a:r>
              <a:rPr lang="en-US" sz="2400" smtClean="0">
                <a:latin typeface="Arno Pro" pitchFamily="18" charset="0"/>
              </a:rPr>
              <a:t>Custom solutions in dynamic printing industry</a:t>
            </a:r>
          </a:p>
          <a:p>
            <a:pPr eaLnBrk="1" hangingPunct="1"/>
            <a:r>
              <a:rPr lang="en-US" sz="2400" smtClean="0">
                <a:latin typeface="Arno Pro" pitchFamily="18" charset="0"/>
              </a:rPr>
              <a:t>First Order – Wedding Card, Home Coming Card, Hymn Sheet, Cake Boxes for one customer</a:t>
            </a:r>
          </a:p>
          <a:p>
            <a:pPr eaLnBrk="1" hangingPunct="1"/>
            <a:r>
              <a:rPr lang="en-US" sz="2400" smtClean="0">
                <a:latin typeface="Arno Pro" pitchFamily="18" charset="0"/>
              </a:rPr>
              <a:t>Other possibilities – Hotels, Corporate Gifts, Fancy Gift items </a:t>
            </a:r>
          </a:p>
          <a:p>
            <a:pPr eaLnBrk="1" hangingPunct="1"/>
            <a:r>
              <a:rPr lang="en-US" sz="2400" smtClean="0">
                <a:latin typeface="Arno Pro" pitchFamily="18" charset="0"/>
              </a:rPr>
              <a:t>A special gift to president George Bush     </a:t>
            </a:r>
          </a:p>
        </p:txBody>
      </p:sp>
      <p:pic>
        <p:nvPicPr>
          <p:cNvPr id="13319" name="Picture 5" descr="17"/>
          <p:cNvPicPr>
            <a:picLocks noChangeAspect="1" noChangeArrowheads="1"/>
          </p:cNvPicPr>
          <p:nvPr/>
        </p:nvPicPr>
        <p:blipFill>
          <a:blip r:embed="rId4"/>
          <a:srcRect/>
          <a:stretch>
            <a:fillRect/>
          </a:stretch>
        </p:blipFill>
        <p:spPr bwMode="auto">
          <a:xfrm>
            <a:off x="5486400" y="1066800"/>
            <a:ext cx="1905000" cy="1428750"/>
          </a:xfrm>
          <a:prstGeom prst="rect">
            <a:avLst/>
          </a:prstGeom>
          <a:noFill/>
          <a:ln w="9525">
            <a:noFill/>
            <a:miter lim="800000"/>
            <a:headEnd/>
            <a:tailEnd/>
          </a:ln>
        </p:spPr>
      </p:pic>
      <p:pic>
        <p:nvPicPr>
          <p:cNvPr id="13320" name="Picture 6" descr="20"/>
          <p:cNvPicPr>
            <a:picLocks noChangeAspect="1" noChangeArrowheads="1"/>
          </p:cNvPicPr>
          <p:nvPr/>
        </p:nvPicPr>
        <p:blipFill>
          <a:blip r:embed="rId5">
            <a:lum bright="12000" contrast="30000"/>
          </a:blip>
          <a:srcRect/>
          <a:stretch>
            <a:fillRect/>
          </a:stretch>
        </p:blipFill>
        <p:spPr bwMode="auto">
          <a:xfrm>
            <a:off x="6553200" y="2362200"/>
            <a:ext cx="1981200" cy="1462088"/>
          </a:xfrm>
          <a:prstGeom prst="rect">
            <a:avLst/>
          </a:prstGeom>
          <a:noFill/>
          <a:ln w="9525">
            <a:noFill/>
            <a:miter lim="800000"/>
            <a:headEnd/>
            <a:tailEnd/>
          </a:ln>
        </p:spPr>
      </p:pic>
      <p:pic>
        <p:nvPicPr>
          <p:cNvPr id="13321" name="Picture 7" descr="18"/>
          <p:cNvPicPr>
            <a:picLocks noChangeAspect="1" noChangeArrowheads="1"/>
          </p:cNvPicPr>
          <p:nvPr/>
        </p:nvPicPr>
        <p:blipFill>
          <a:blip r:embed="rId6"/>
          <a:srcRect/>
          <a:stretch>
            <a:fillRect/>
          </a:stretch>
        </p:blipFill>
        <p:spPr bwMode="auto">
          <a:xfrm>
            <a:off x="5562600" y="3733800"/>
            <a:ext cx="1905000" cy="1470025"/>
          </a:xfrm>
          <a:prstGeom prst="rect">
            <a:avLst/>
          </a:prstGeom>
          <a:noFill/>
          <a:ln w="9525">
            <a:noFill/>
            <a:miter lim="800000"/>
            <a:headEnd/>
            <a:tailEnd/>
          </a:ln>
        </p:spPr>
      </p:pic>
      <p:pic>
        <p:nvPicPr>
          <p:cNvPr id="13322" name="Picture 8" descr="DSCN0123"/>
          <p:cNvPicPr>
            <a:picLocks noChangeAspect="1" noChangeArrowheads="1"/>
          </p:cNvPicPr>
          <p:nvPr/>
        </p:nvPicPr>
        <p:blipFill>
          <a:blip r:embed="rId7"/>
          <a:srcRect/>
          <a:stretch>
            <a:fillRect/>
          </a:stretch>
        </p:blipFill>
        <p:spPr bwMode="auto">
          <a:xfrm>
            <a:off x="6934200" y="5105400"/>
            <a:ext cx="1905000" cy="1428750"/>
          </a:xfrm>
          <a:prstGeom prst="rect">
            <a:avLst/>
          </a:prstGeom>
          <a:noFill/>
          <a:ln w="9525">
            <a:noFill/>
            <a:miter lim="800000"/>
            <a:headEnd/>
            <a:tailEnd/>
          </a:ln>
        </p:spPr>
      </p:pic>
      <p:sp>
        <p:nvSpPr>
          <p:cNvPr id="13323" name="Text Box 9"/>
          <p:cNvSpPr txBox="1">
            <a:spLocks noChangeArrowheads="1"/>
          </p:cNvSpPr>
          <p:nvPr/>
        </p:nvSpPr>
        <p:spPr bwMode="auto">
          <a:xfrm>
            <a:off x="838200" y="6491288"/>
            <a:ext cx="3429000" cy="366712"/>
          </a:xfrm>
          <a:prstGeom prst="rect">
            <a:avLst/>
          </a:prstGeom>
          <a:noFill/>
          <a:ln w="9525">
            <a:noFill/>
            <a:miter lim="800000"/>
            <a:headEnd/>
            <a:tailEnd/>
          </a:ln>
        </p:spPr>
        <p:txBody>
          <a:bodyPr>
            <a:spAutoFit/>
          </a:bodyPr>
          <a:lstStyle/>
          <a:p>
            <a:pPr>
              <a:spcBef>
                <a:spcPct val="50000"/>
              </a:spcBef>
            </a:pPr>
            <a:r>
              <a:rPr lang="en-US" sz="1200" i="1">
                <a:latin typeface="Comic Sans MS" pitchFamily="66" charset="0"/>
              </a:rPr>
              <a:t>“Conservation through Innovation”</a:t>
            </a:r>
            <a:r>
              <a:rPr lang="en-US"/>
              <a:t> </a:t>
            </a:r>
          </a:p>
        </p:txBody>
      </p:sp>
      <p:graphicFrame>
        <p:nvGraphicFramePr>
          <p:cNvPr id="13314" name="Object 10"/>
          <p:cNvGraphicFramePr>
            <a:graphicFrameLocks noChangeAspect="1"/>
          </p:cNvGraphicFramePr>
          <p:nvPr>
            <p:ph sz="quarter" idx="3"/>
          </p:nvPr>
        </p:nvGraphicFramePr>
        <p:xfrm>
          <a:off x="5181600" y="5334000"/>
          <a:ext cx="1524000" cy="1341438"/>
        </p:xfrm>
        <a:graphic>
          <a:graphicData uri="http://schemas.openxmlformats.org/presentationml/2006/ole">
            <p:oleObj spid="_x0000_s13314" name="CorelDRAW" r:id="rId8" imgW="3517200" imgH="3094920" progId="CorelDRAW.Graphic.13">
              <p:embed/>
            </p:oleObj>
          </a:graphicData>
        </a:graphic>
      </p:graphicFrame>
      <p:graphicFrame>
        <p:nvGraphicFramePr>
          <p:cNvPr id="13315" name="Object 11"/>
          <p:cNvGraphicFramePr>
            <a:graphicFrameLocks noChangeAspect="1"/>
          </p:cNvGraphicFramePr>
          <p:nvPr/>
        </p:nvGraphicFramePr>
        <p:xfrm>
          <a:off x="369888" y="6172200"/>
          <a:ext cx="460375" cy="539750"/>
        </p:xfrm>
        <a:graphic>
          <a:graphicData uri="http://schemas.openxmlformats.org/presentationml/2006/ole">
            <p:oleObj spid="_x0000_s13315" name="CorelDRAW" r:id="rId9" imgW="3805200" imgH="4475520" progId="CorelDraw.Graphic.11">
              <p:embed/>
            </p:oleObj>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1" descr="Layout"/>
          <p:cNvPicPr>
            <a:picLocks noChangeAspect="1" noChangeArrowheads="1"/>
          </p:cNvPicPr>
          <p:nvPr/>
        </p:nvPicPr>
        <p:blipFill>
          <a:blip r:embed="rId3"/>
          <a:srcRect/>
          <a:stretch>
            <a:fillRect/>
          </a:stretch>
        </p:blipFill>
        <p:spPr bwMode="auto">
          <a:xfrm>
            <a:off x="0" y="-609600"/>
            <a:ext cx="9144000" cy="7467600"/>
          </a:xfrm>
          <a:prstGeom prst="rect">
            <a:avLst/>
          </a:prstGeom>
          <a:noFill/>
          <a:ln w="9525">
            <a:noFill/>
            <a:miter lim="800000"/>
            <a:headEnd/>
            <a:tailEnd/>
          </a:ln>
        </p:spPr>
      </p:pic>
      <p:sp>
        <p:nvSpPr>
          <p:cNvPr id="1028" name="Text Box 5"/>
          <p:cNvSpPr txBox="1">
            <a:spLocks noChangeArrowheads="1"/>
          </p:cNvSpPr>
          <p:nvPr/>
        </p:nvSpPr>
        <p:spPr bwMode="auto">
          <a:xfrm>
            <a:off x="2514600" y="152400"/>
            <a:ext cx="4340225" cy="646113"/>
          </a:xfrm>
          <a:prstGeom prst="rect">
            <a:avLst/>
          </a:prstGeom>
          <a:noFill/>
          <a:ln w="9525">
            <a:noFill/>
            <a:miter lim="800000"/>
            <a:headEnd/>
            <a:tailEnd/>
          </a:ln>
        </p:spPr>
        <p:txBody>
          <a:bodyPr wrap="none">
            <a:spAutoFit/>
          </a:bodyPr>
          <a:lstStyle/>
          <a:p>
            <a:pPr algn="ctr"/>
            <a:r>
              <a:rPr lang="en-US" sz="3600" b="1">
                <a:latin typeface="Arial Unicode MS" pitchFamily="34" charset="-128"/>
              </a:rPr>
              <a:t>Conceiving  Pains…</a:t>
            </a:r>
          </a:p>
        </p:txBody>
      </p:sp>
      <p:sp>
        <p:nvSpPr>
          <p:cNvPr id="1029" name="Text Box 6"/>
          <p:cNvSpPr txBox="1">
            <a:spLocks noChangeArrowheads="1"/>
          </p:cNvSpPr>
          <p:nvPr/>
        </p:nvSpPr>
        <p:spPr bwMode="auto">
          <a:xfrm>
            <a:off x="152400" y="1524000"/>
            <a:ext cx="8801100" cy="3508375"/>
          </a:xfrm>
          <a:prstGeom prst="rect">
            <a:avLst/>
          </a:prstGeom>
          <a:noFill/>
          <a:ln w="9525">
            <a:noFill/>
            <a:miter lim="800000"/>
            <a:headEnd/>
            <a:tailEnd/>
          </a:ln>
        </p:spPr>
        <p:txBody>
          <a:bodyPr>
            <a:spAutoFit/>
          </a:bodyPr>
          <a:lstStyle/>
          <a:p>
            <a:pPr>
              <a:buFont typeface="Arial" charset="0"/>
              <a:buChar char="•"/>
            </a:pPr>
            <a:r>
              <a:rPr lang="en-US" sz="2000" b="1"/>
              <a:t>In 1997 we conceptualized a new, socio – economic – ecological</a:t>
            </a:r>
          </a:p>
          <a:p>
            <a:r>
              <a:rPr lang="en-US" sz="2000" b="1"/>
              <a:t> program based on sustainability, at a time when “global warming” was</a:t>
            </a:r>
          </a:p>
          <a:p>
            <a:r>
              <a:rPr lang="en-US" sz="2000" b="1"/>
              <a:t> not a hot topic !</a:t>
            </a:r>
          </a:p>
          <a:p>
            <a:r>
              <a:rPr lang="en-US" b="1" i="1"/>
              <a:t> </a:t>
            </a:r>
          </a:p>
          <a:p>
            <a:pPr>
              <a:buFont typeface="Arial" charset="0"/>
              <a:buChar char="•"/>
            </a:pPr>
            <a:r>
              <a:rPr lang="en-US" b="1"/>
              <a:t>Achieved with the predominant help of our rural youth. </a:t>
            </a:r>
          </a:p>
          <a:p>
            <a:pPr>
              <a:buFont typeface="Arial" charset="0"/>
              <a:buChar char="•"/>
            </a:pPr>
            <a:endParaRPr lang="en-US" b="1"/>
          </a:p>
          <a:p>
            <a:pPr>
              <a:buFont typeface="Arial" charset="0"/>
              <a:buChar char="•"/>
            </a:pPr>
            <a:r>
              <a:rPr lang="en-US" b="1"/>
              <a:t>Face many obstacles to youth empowerment within our organization. </a:t>
            </a:r>
          </a:p>
          <a:p>
            <a:endParaRPr lang="en-US" b="1"/>
          </a:p>
          <a:p>
            <a:pPr>
              <a:buFont typeface="Arial" charset="0"/>
              <a:buChar char="•"/>
            </a:pPr>
            <a:r>
              <a:rPr lang="en-US" b="1"/>
              <a:t>Overcome these obstacles through heavy investments in our own in – house</a:t>
            </a:r>
          </a:p>
          <a:p>
            <a:r>
              <a:rPr lang="en-US" b="1"/>
              <a:t>  training programs.</a:t>
            </a:r>
          </a:p>
          <a:p>
            <a:endParaRPr lang="en-US" b="1"/>
          </a:p>
          <a:p>
            <a:endParaRPr lang="en-US" b="1"/>
          </a:p>
        </p:txBody>
      </p:sp>
      <p:sp>
        <p:nvSpPr>
          <p:cNvPr id="1030" name="Text Box 10"/>
          <p:cNvSpPr txBox="1">
            <a:spLocks noChangeArrowheads="1"/>
          </p:cNvSpPr>
          <p:nvPr/>
        </p:nvSpPr>
        <p:spPr bwMode="auto">
          <a:xfrm>
            <a:off x="838200" y="6491288"/>
            <a:ext cx="3429000" cy="366712"/>
          </a:xfrm>
          <a:prstGeom prst="rect">
            <a:avLst/>
          </a:prstGeom>
          <a:noFill/>
          <a:ln w="9525">
            <a:noFill/>
            <a:miter lim="800000"/>
            <a:headEnd/>
            <a:tailEnd/>
          </a:ln>
        </p:spPr>
        <p:txBody>
          <a:bodyPr>
            <a:spAutoFit/>
          </a:bodyPr>
          <a:lstStyle/>
          <a:p>
            <a:pPr>
              <a:spcBef>
                <a:spcPct val="50000"/>
              </a:spcBef>
            </a:pPr>
            <a:r>
              <a:rPr lang="en-US" sz="1200" i="1">
                <a:latin typeface="Comic Sans MS" pitchFamily="66" charset="0"/>
              </a:rPr>
              <a:t>“Conservation through Innovation”</a:t>
            </a:r>
            <a:r>
              <a:rPr lang="en-US"/>
              <a:t> </a:t>
            </a:r>
          </a:p>
        </p:txBody>
      </p:sp>
      <p:graphicFrame>
        <p:nvGraphicFramePr>
          <p:cNvPr id="1026" name="Object 14"/>
          <p:cNvGraphicFramePr>
            <a:graphicFrameLocks noChangeAspect="1"/>
          </p:cNvGraphicFramePr>
          <p:nvPr>
            <p:ph idx="1"/>
          </p:nvPr>
        </p:nvGraphicFramePr>
        <p:xfrm>
          <a:off x="304800" y="6096000"/>
          <a:ext cx="573088" cy="633413"/>
        </p:xfrm>
        <a:graphic>
          <a:graphicData uri="http://schemas.openxmlformats.org/presentationml/2006/ole">
            <p:oleObj spid="_x0000_s1026" name="CorelDRAW" r:id="rId4" imgW="2054160" imgH="2273400" progId="CorelDRAW.Graphic.13">
              <p:embed/>
            </p:oleObj>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20" descr="Layout"/>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4340" name="Rectangle 3"/>
          <p:cNvSpPr>
            <a:spLocks noGrp="1" noChangeArrowheads="1"/>
          </p:cNvSpPr>
          <p:nvPr>
            <p:ph type="title"/>
          </p:nvPr>
        </p:nvSpPr>
        <p:spPr>
          <a:xfrm>
            <a:off x="457200" y="0"/>
            <a:ext cx="8229600" cy="1143000"/>
          </a:xfrm>
        </p:spPr>
        <p:txBody>
          <a:bodyPr/>
          <a:lstStyle/>
          <a:p>
            <a:pPr eaLnBrk="1" hangingPunct="1"/>
            <a:r>
              <a:rPr lang="en-US" sz="3600" b="1" smtClean="0"/>
              <a:t>Innovative Customizing</a:t>
            </a:r>
          </a:p>
        </p:txBody>
      </p:sp>
      <p:sp>
        <p:nvSpPr>
          <p:cNvPr id="14341" name="Rectangle 4"/>
          <p:cNvSpPr>
            <a:spLocks noGrp="1" noChangeArrowheads="1"/>
          </p:cNvSpPr>
          <p:nvPr>
            <p:ph type="body" sz="half" idx="1"/>
          </p:nvPr>
        </p:nvSpPr>
        <p:spPr/>
        <p:txBody>
          <a:bodyPr/>
          <a:lstStyle/>
          <a:p>
            <a:pPr lvl="1" eaLnBrk="1" hangingPunct="1"/>
            <a:r>
              <a:rPr lang="en-US" sz="2400" smtClean="0">
                <a:latin typeface="Arno Pro" pitchFamily="18" charset="0"/>
              </a:rPr>
              <a:t>Wedding Cards</a:t>
            </a:r>
          </a:p>
          <a:p>
            <a:pPr lvl="1" eaLnBrk="1" hangingPunct="1"/>
            <a:r>
              <a:rPr lang="en-US" sz="2400" smtClean="0">
                <a:latin typeface="Arno Pro" pitchFamily="18" charset="0"/>
              </a:rPr>
              <a:t>Hotel </a:t>
            </a:r>
          </a:p>
          <a:p>
            <a:pPr lvl="1" eaLnBrk="1" hangingPunct="1"/>
            <a:r>
              <a:rPr lang="en-US" sz="2400" smtClean="0">
                <a:latin typeface="Arno Pro" pitchFamily="18" charset="0"/>
              </a:rPr>
              <a:t>Gift Items</a:t>
            </a:r>
          </a:p>
          <a:p>
            <a:pPr eaLnBrk="1" hangingPunct="1"/>
            <a:r>
              <a:rPr lang="en-US" sz="2800" smtClean="0">
                <a:latin typeface="Arno Pro" pitchFamily="18" charset="0"/>
              </a:rPr>
              <a:t>Zoos</a:t>
            </a:r>
          </a:p>
          <a:p>
            <a:pPr eaLnBrk="1" hangingPunct="1"/>
            <a:r>
              <a:rPr lang="en-US" sz="2800" smtClean="0">
                <a:latin typeface="Arno Pro" pitchFamily="18" charset="0"/>
              </a:rPr>
              <a:t>Aquariums </a:t>
            </a:r>
          </a:p>
          <a:p>
            <a:pPr eaLnBrk="1" hangingPunct="1"/>
            <a:endParaRPr lang="en-US" sz="2800" smtClean="0">
              <a:latin typeface="Arno Pro" pitchFamily="18" charset="0"/>
            </a:endParaRPr>
          </a:p>
        </p:txBody>
      </p:sp>
      <p:pic>
        <p:nvPicPr>
          <p:cNvPr id="14342" name="Picture 5" descr="17"/>
          <p:cNvPicPr>
            <a:picLocks noChangeAspect="1" noChangeArrowheads="1"/>
          </p:cNvPicPr>
          <p:nvPr/>
        </p:nvPicPr>
        <p:blipFill>
          <a:blip r:embed="rId4"/>
          <a:srcRect/>
          <a:stretch>
            <a:fillRect/>
          </a:stretch>
        </p:blipFill>
        <p:spPr bwMode="auto">
          <a:xfrm>
            <a:off x="4038600" y="1371600"/>
            <a:ext cx="1371600" cy="1028700"/>
          </a:xfrm>
          <a:prstGeom prst="rect">
            <a:avLst/>
          </a:prstGeom>
          <a:noFill/>
          <a:ln w="9525">
            <a:noFill/>
            <a:miter lim="800000"/>
            <a:headEnd/>
            <a:tailEnd/>
          </a:ln>
        </p:spPr>
      </p:pic>
      <p:pic>
        <p:nvPicPr>
          <p:cNvPr id="14343" name="Picture 6" descr="20"/>
          <p:cNvPicPr>
            <a:picLocks noChangeAspect="1" noChangeArrowheads="1"/>
          </p:cNvPicPr>
          <p:nvPr/>
        </p:nvPicPr>
        <p:blipFill>
          <a:blip r:embed="rId5">
            <a:lum bright="12000" contrast="30000"/>
          </a:blip>
          <a:srcRect/>
          <a:stretch>
            <a:fillRect/>
          </a:stretch>
        </p:blipFill>
        <p:spPr bwMode="auto">
          <a:xfrm>
            <a:off x="5715000" y="1371600"/>
            <a:ext cx="1371600" cy="1011238"/>
          </a:xfrm>
          <a:prstGeom prst="rect">
            <a:avLst/>
          </a:prstGeom>
          <a:noFill/>
          <a:ln w="9525">
            <a:noFill/>
            <a:miter lim="800000"/>
            <a:headEnd/>
            <a:tailEnd/>
          </a:ln>
        </p:spPr>
      </p:pic>
      <p:pic>
        <p:nvPicPr>
          <p:cNvPr id="14344" name="Picture 7" descr="DSCN0123"/>
          <p:cNvPicPr>
            <a:picLocks noChangeAspect="1" noChangeArrowheads="1"/>
          </p:cNvPicPr>
          <p:nvPr/>
        </p:nvPicPr>
        <p:blipFill>
          <a:blip r:embed="rId6"/>
          <a:srcRect/>
          <a:stretch>
            <a:fillRect/>
          </a:stretch>
        </p:blipFill>
        <p:spPr bwMode="auto">
          <a:xfrm>
            <a:off x="7391400" y="1371600"/>
            <a:ext cx="1447800" cy="1085850"/>
          </a:xfrm>
          <a:prstGeom prst="rect">
            <a:avLst/>
          </a:prstGeom>
          <a:noFill/>
          <a:ln w="9525">
            <a:noFill/>
            <a:miter lim="800000"/>
            <a:headEnd/>
            <a:tailEnd/>
          </a:ln>
        </p:spPr>
      </p:pic>
      <p:pic>
        <p:nvPicPr>
          <p:cNvPr id="14345" name="Picture 8" descr="MPC-YELLOW-02"/>
          <p:cNvPicPr>
            <a:picLocks noChangeAspect="1" noChangeArrowheads="1"/>
          </p:cNvPicPr>
          <p:nvPr/>
        </p:nvPicPr>
        <p:blipFill>
          <a:blip r:embed="rId7"/>
          <a:srcRect/>
          <a:stretch>
            <a:fillRect/>
          </a:stretch>
        </p:blipFill>
        <p:spPr bwMode="auto">
          <a:xfrm>
            <a:off x="7162800" y="2743200"/>
            <a:ext cx="1147763" cy="1123950"/>
          </a:xfrm>
          <a:prstGeom prst="rect">
            <a:avLst/>
          </a:prstGeom>
          <a:noFill/>
          <a:ln w="9525">
            <a:noFill/>
            <a:miter lim="800000"/>
            <a:headEnd/>
            <a:tailEnd/>
          </a:ln>
        </p:spPr>
      </p:pic>
      <p:pic>
        <p:nvPicPr>
          <p:cNvPr id="14346" name="Picture 9" descr="BA-MPS-ORANGE-01"/>
          <p:cNvPicPr>
            <a:picLocks noChangeAspect="1" noChangeArrowheads="1"/>
          </p:cNvPicPr>
          <p:nvPr/>
        </p:nvPicPr>
        <p:blipFill>
          <a:blip r:embed="rId8"/>
          <a:srcRect/>
          <a:stretch>
            <a:fillRect/>
          </a:stretch>
        </p:blipFill>
        <p:spPr bwMode="auto">
          <a:xfrm>
            <a:off x="7543800" y="5334000"/>
            <a:ext cx="1447800" cy="1260475"/>
          </a:xfrm>
          <a:prstGeom prst="rect">
            <a:avLst/>
          </a:prstGeom>
          <a:noFill/>
          <a:ln w="9525">
            <a:noFill/>
            <a:miter lim="800000"/>
            <a:headEnd/>
            <a:tailEnd/>
          </a:ln>
        </p:spPr>
      </p:pic>
      <p:pic>
        <p:nvPicPr>
          <p:cNvPr id="14347" name="Picture 10" descr="BA-PPB-01"/>
          <p:cNvPicPr>
            <a:picLocks noChangeAspect="1" noChangeArrowheads="1"/>
          </p:cNvPicPr>
          <p:nvPr/>
        </p:nvPicPr>
        <p:blipFill>
          <a:blip r:embed="rId9"/>
          <a:srcRect/>
          <a:stretch>
            <a:fillRect/>
          </a:stretch>
        </p:blipFill>
        <p:spPr bwMode="auto">
          <a:xfrm>
            <a:off x="7620000" y="3810000"/>
            <a:ext cx="1265238" cy="1447800"/>
          </a:xfrm>
          <a:prstGeom prst="rect">
            <a:avLst/>
          </a:prstGeom>
          <a:noFill/>
          <a:ln w="9525">
            <a:noFill/>
            <a:miter lim="800000"/>
            <a:headEnd/>
            <a:tailEnd/>
          </a:ln>
        </p:spPr>
      </p:pic>
      <p:pic>
        <p:nvPicPr>
          <p:cNvPr id="14348" name="Picture 11" descr="FL-PC-S-BLUE-03"/>
          <p:cNvPicPr>
            <a:picLocks noChangeAspect="1" noChangeArrowheads="1"/>
          </p:cNvPicPr>
          <p:nvPr/>
        </p:nvPicPr>
        <p:blipFill>
          <a:blip r:embed="rId10"/>
          <a:srcRect/>
          <a:stretch>
            <a:fillRect/>
          </a:stretch>
        </p:blipFill>
        <p:spPr bwMode="auto">
          <a:xfrm>
            <a:off x="5562600" y="4724400"/>
            <a:ext cx="1209675" cy="1169988"/>
          </a:xfrm>
          <a:prstGeom prst="rect">
            <a:avLst/>
          </a:prstGeom>
          <a:noFill/>
          <a:ln w="9525">
            <a:noFill/>
            <a:miter lim="800000"/>
            <a:headEnd/>
            <a:tailEnd/>
          </a:ln>
        </p:spPr>
      </p:pic>
      <p:pic>
        <p:nvPicPr>
          <p:cNvPr id="14349" name="Picture 12" descr="FL-PC-WHITE-01"/>
          <p:cNvPicPr>
            <a:picLocks noChangeAspect="1" noChangeArrowheads="1"/>
          </p:cNvPicPr>
          <p:nvPr/>
        </p:nvPicPr>
        <p:blipFill>
          <a:blip r:embed="rId11"/>
          <a:srcRect/>
          <a:stretch>
            <a:fillRect/>
          </a:stretch>
        </p:blipFill>
        <p:spPr bwMode="auto">
          <a:xfrm>
            <a:off x="6248400" y="3886200"/>
            <a:ext cx="1244600" cy="1211263"/>
          </a:xfrm>
          <a:prstGeom prst="rect">
            <a:avLst/>
          </a:prstGeom>
          <a:noFill/>
          <a:ln w="9525">
            <a:noFill/>
            <a:miter lim="800000"/>
            <a:headEnd/>
            <a:tailEnd/>
          </a:ln>
        </p:spPr>
      </p:pic>
      <p:pic>
        <p:nvPicPr>
          <p:cNvPr id="14350" name="Picture 13" descr="JE-AQ-MNB-D-BLUE-07"/>
          <p:cNvPicPr>
            <a:picLocks noChangeAspect="1" noChangeArrowheads="1"/>
          </p:cNvPicPr>
          <p:nvPr/>
        </p:nvPicPr>
        <p:blipFill>
          <a:blip r:embed="rId12"/>
          <a:srcRect/>
          <a:stretch>
            <a:fillRect/>
          </a:stretch>
        </p:blipFill>
        <p:spPr bwMode="auto">
          <a:xfrm>
            <a:off x="2895600" y="4495800"/>
            <a:ext cx="1222375" cy="1585913"/>
          </a:xfrm>
          <a:prstGeom prst="rect">
            <a:avLst/>
          </a:prstGeom>
          <a:noFill/>
          <a:ln w="9525">
            <a:noFill/>
            <a:miter lim="800000"/>
            <a:headEnd/>
            <a:tailEnd/>
          </a:ln>
        </p:spPr>
      </p:pic>
      <p:pic>
        <p:nvPicPr>
          <p:cNvPr id="14351" name="Picture 14" descr="JE-AQ-PC-D-BLUE-11"/>
          <p:cNvPicPr>
            <a:picLocks noChangeAspect="1" noChangeArrowheads="1"/>
          </p:cNvPicPr>
          <p:nvPr/>
        </p:nvPicPr>
        <p:blipFill>
          <a:blip r:embed="rId13"/>
          <a:srcRect/>
          <a:stretch>
            <a:fillRect/>
          </a:stretch>
        </p:blipFill>
        <p:spPr bwMode="auto">
          <a:xfrm>
            <a:off x="1905000" y="4343400"/>
            <a:ext cx="1143000" cy="1093788"/>
          </a:xfrm>
          <a:prstGeom prst="rect">
            <a:avLst/>
          </a:prstGeom>
          <a:noFill/>
          <a:ln w="9525">
            <a:noFill/>
            <a:miter lim="800000"/>
            <a:headEnd/>
            <a:tailEnd/>
          </a:ln>
        </p:spPr>
      </p:pic>
      <p:pic>
        <p:nvPicPr>
          <p:cNvPr id="14352" name="Picture 15" descr="JE-AQ-PC-WHITE-12"/>
          <p:cNvPicPr>
            <a:picLocks noChangeAspect="1" noChangeArrowheads="1"/>
          </p:cNvPicPr>
          <p:nvPr/>
        </p:nvPicPr>
        <p:blipFill>
          <a:blip r:embed="rId14"/>
          <a:srcRect/>
          <a:stretch>
            <a:fillRect/>
          </a:stretch>
        </p:blipFill>
        <p:spPr bwMode="auto">
          <a:xfrm>
            <a:off x="838200" y="4572000"/>
            <a:ext cx="1295400" cy="1258888"/>
          </a:xfrm>
          <a:prstGeom prst="rect">
            <a:avLst/>
          </a:prstGeom>
          <a:noFill/>
          <a:ln w="9525">
            <a:noFill/>
            <a:miter lim="800000"/>
            <a:headEnd/>
            <a:tailEnd/>
          </a:ln>
        </p:spPr>
      </p:pic>
      <p:pic>
        <p:nvPicPr>
          <p:cNvPr id="14353" name="Picture 16" descr="AZ-MPS-04"/>
          <p:cNvPicPr>
            <a:picLocks noChangeAspect="1" noChangeArrowheads="1"/>
          </p:cNvPicPr>
          <p:nvPr/>
        </p:nvPicPr>
        <p:blipFill>
          <a:blip r:embed="rId15"/>
          <a:srcRect/>
          <a:stretch>
            <a:fillRect/>
          </a:stretch>
        </p:blipFill>
        <p:spPr bwMode="auto">
          <a:xfrm>
            <a:off x="3276600" y="3276600"/>
            <a:ext cx="1143000" cy="1011238"/>
          </a:xfrm>
          <a:prstGeom prst="rect">
            <a:avLst/>
          </a:prstGeom>
          <a:noFill/>
          <a:ln w="9525">
            <a:noFill/>
            <a:miter lim="800000"/>
            <a:headEnd/>
            <a:tailEnd/>
          </a:ln>
        </p:spPr>
      </p:pic>
      <p:pic>
        <p:nvPicPr>
          <p:cNvPr id="14354" name="Picture 17" descr="AZ-MPC-01"/>
          <p:cNvPicPr>
            <a:picLocks noChangeAspect="1" noChangeArrowheads="1"/>
          </p:cNvPicPr>
          <p:nvPr/>
        </p:nvPicPr>
        <p:blipFill>
          <a:blip r:embed="rId16"/>
          <a:srcRect/>
          <a:stretch>
            <a:fillRect/>
          </a:stretch>
        </p:blipFill>
        <p:spPr bwMode="auto">
          <a:xfrm>
            <a:off x="4191000" y="4114800"/>
            <a:ext cx="1295400" cy="1276350"/>
          </a:xfrm>
          <a:prstGeom prst="rect">
            <a:avLst/>
          </a:prstGeom>
          <a:noFill/>
          <a:ln w="9525">
            <a:noFill/>
            <a:miter lim="800000"/>
            <a:headEnd/>
            <a:tailEnd/>
          </a:ln>
        </p:spPr>
      </p:pic>
      <p:sp>
        <p:nvSpPr>
          <p:cNvPr id="14355" name="Text Box 18"/>
          <p:cNvSpPr txBox="1">
            <a:spLocks noChangeArrowheads="1"/>
          </p:cNvSpPr>
          <p:nvPr/>
        </p:nvSpPr>
        <p:spPr bwMode="auto">
          <a:xfrm>
            <a:off x="838200" y="6491288"/>
            <a:ext cx="3429000" cy="366712"/>
          </a:xfrm>
          <a:prstGeom prst="rect">
            <a:avLst/>
          </a:prstGeom>
          <a:noFill/>
          <a:ln w="9525">
            <a:noFill/>
            <a:miter lim="800000"/>
            <a:headEnd/>
            <a:tailEnd/>
          </a:ln>
        </p:spPr>
        <p:txBody>
          <a:bodyPr>
            <a:spAutoFit/>
          </a:bodyPr>
          <a:lstStyle/>
          <a:p>
            <a:pPr>
              <a:spcBef>
                <a:spcPct val="50000"/>
              </a:spcBef>
            </a:pPr>
            <a:r>
              <a:rPr lang="en-US" sz="1200" i="1">
                <a:latin typeface="Comic Sans MS" pitchFamily="66" charset="0"/>
              </a:rPr>
              <a:t>“Conservation through Innovation”</a:t>
            </a:r>
            <a:r>
              <a:rPr lang="en-US"/>
              <a:t> </a:t>
            </a:r>
          </a:p>
        </p:txBody>
      </p:sp>
      <p:graphicFrame>
        <p:nvGraphicFramePr>
          <p:cNvPr id="14338" name="Object 19"/>
          <p:cNvGraphicFramePr>
            <a:graphicFrameLocks noChangeAspect="1"/>
          </p:cNvGraphicFramePr>
          <p:nvPr>
            <p:ph sz="half" idx="2"/>
          </p:nvPr>
        </p:nvGraphicFramePr>
        <p:xfrm>
          <a:off x="381000" y="6172200"/>
          <a:ext cx="460375" cy="539750"/>
        </p:xfrm>
        <a:graphic>
          <a:graphicData uri="http://schemas.openxmlformats.org/presentationml/2006/ole">
            <p:oleObj spid="_x0000_s14338" name="CorelDRAW" r:id="rId17" imgW="3805200" imgH="4475520" progId="CorelDraw.Graphic.11">
              <p:embed/>
            </p:oleObj>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25" descr="Layout"/>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15364" name="Picture 5" descr="02"/>
          <p:cNvPicPr>
            <a:picLocks noChangeAspect="1" noChangeArrowheads="1"/>
          </p:cNvPicPr>
          <p:nvPr/>
        </p:nvPicPr>
        <p:blipFill>
          <a:blip r:embed="rId4" cstate="print"/>
          <a:srcRect/>
          <a:stretch>
            <a:fillRect/>
          </a:stretch>
        </p:blipFill>
        <p:spPr bwMode="auto">
          <a:xfrm>
            <a:off x="457200" y="3505200"/>
            <a:ext cx="1557338" cy="2209800"/>
          </a:xfrm>
          <a:prstGeom prst="rect">
            <a:avLst/>
          </a:prstGeom>
          <a:noFill/>
          <a:ln w="9525">
            <a:noFill/>
            <a:miter lim="800000"/>
            <a:headEnd/>
            <a:tailEnd/>
          </a:ln>
        </p:spPr>
      </p:pic>
      <p:pic>
        <p:nvPicPr>
          <p:cNvPr id="15365" name="Picture 6" descr="P1010001"/>
          <p:cNvPicPr>
            <a:picLocks noChangeAspect="1" noChangeArrowheads="1"/>
          </p:cNvPicPr>
          <p:nvPr/>
        </p:nvPicPr>
        <p:blipFill>
          <a:blip r:embed="rId5" cstate="print"/>
          <a:srcRect/>
          <a:stretch>
            <a:fillRect/>
          </a:stretch>
        </p:blipFill>
        <p:spPr bwMode="auto">
          <a:xfrm>
            <a:off x="1524000" y="1706563"/>
            <a:ext cx="1600200" cy="1200150"/>
          </a:xfrm>
          <a:prstGeom prst="rect">
            <a:avLst/>
          </a:prstGeom>
          <a:noFill/>
          <a:ln w="9525">
            <a:noFill/>
            <a:miter lim="800000"/>
            <a:headEnd/>
            <a:tailEnd/>
          </a:ln>
        </p:spPr>
      </p:pic>
      <p:pic>
        <p:nvPicPr>
          <p:cNvPr id="15366" name="Picture 7" descr="P1010005"/>
          <p:cNvPicPr>
            <a:picLocks noChangeAspect="1" noChangeArrowheads="1"/>
          </p:cNvPicPr>
          <p:nvPr/>
        </p:nvPicPr>
        <p:blipFill>
          <a:blip r:embed="rId6"/>
          <a:srcRect/>
          <a:stretch>
            <a:fillRect/>
          </a:stretch>
        </p:blipFill>
        <p:spPr bwMode="auto">
          <a:xfrm>
            <a:off x="533400" y="914400"/>
            <a:ext cx="1246188" cy="1525588"/>
          </a:xfrm>
          <a:prstGeom prst="rect">
            <a:avLst/>
          </a:prstGeom>
          <a:noFill/>
          <a:ln w="9525">
            <a:noFill/>
            <a:miter lim="800000"/>
            <a:headEnd/>
            <a:tailEnd/>
          </a:ln>
        </p:spPr>
      </p:pic>
      <p:pic>
        <p:nvPicPr>
          <p:cNvPr id="15367" name="Picture 8" descr="DSCN0509"/>
          <p:cNvPicPr>
            <a:picLocks noChangeAspect="1" noChangeArrowheads="1"/>
          </p:cNvPicPr>
          <p:nvPr/>
        </p:nvPicPr>
        <p:blipFill>
          <a:blip r:embed="rId7"/>
          <a:srcRect/>
          <a:stretch>
            <a:fillRect/>
          </a:stretch>
        </p:blipFill>
        <p:spPr bwMode="auto">
          <a:xfrm>
            <a:off x="6477000" y="1981200"/>
            <a:ext cx="1484313" cy="1112838"/>
          </a:xfrm>
          <a:prstGeom prst="rect">
            <a:avLst/>
          </a:prstGeom>
          <a:noFill/>
          <a:ln w="9525">
            <a:noFill/>
            <a:miter lim="800000"/>
            <a:headEnd/>
            <a:tailEnd/>
          </a:ln>
        </p:spPr>
      </p:pic>
      <p:pic>
        <p:nvPicPr>
          <p:cNvPr id="15368" name="Picture 9" descr="P1010059"/>
          <p:cNvPicPr>
            <a:picLocks noChangeAspect="1" noChangeArrowheads="1"/>
          </p:cNvPicPr>
          <p:nvPr/>
        </p:nvPicPr>
        <p:blipFill>
          <a:blip r:embed="rId8"/>
          <a:srcRect/>
          <a:stretch>
            <a:fillRect/>
          </a:stretch>
        </p:blipFill>
        <p:spPr bwMode="auto">
          <a:xfrm>
            <a:off x="7467600" y="4343400"/>
            <a:ext cx="1257300" cy="1676400"/>
          </a:xfrm>
          <a:prstGeom prst="rect">
            <a:avLst/>
          </a:prstGeom>
          <a:noFill/>
          <a:ln w="9525">
            <a:noFill/>
            <a:miter lim="800000"/>
            <a:headEnd/>
            <a:tailEnd/>
          </a:ln>
        </p:spPr>
      </p:pic>
      <p:pic>
        <p:nvPicPr>
          <p:cNvPr id="15369" name="Picture 10" descr="DSCF0011"/>
          <p:cNvPicPr>
            <a:picLocks noChangeAspect="1" noChangeArrowheads="1"/>
          </p:cNvPicPr>
          <p:nvPr/>
        </p:nvPicPr>
        <p:blipFill>
          <a:blip r:embed="rId9"/>
          <a:srcRect/>
          <a:stretch>
            <a:fillRect/>
          </a:stretch>
        </p:blipFill>
        <p:spPr bwMode="auto">
          <a:xfrm>
            <a:off x="4572000" y="2697163"/>
            <a:ext cx="1535113" cy="1150937"/>
          </a:xfrm>
          <a:prstGeom prst="rect">
            <a:avLst/>
          </a:prstGeom>
          <a:noFill/>
          <a:ln w="9525">
            <a:noFill/>
            <a:miter lim="800000"/>
            <a:headEnd/>
            <a:tailEnd/>
          </a:ln>
        </p:spPr>
      </p:pic>
      <p:pic>
        <p:nvPicPr>
          <p:cNvPr id="15370" name="Picture 11" descr="DSCF0013"/>
          <p:cNvPicPr>
            <a:picLocks noChangeAspect="1" noChangeArrowheads="1"/>
          </p:cNvPicPr>
          <p:nvPr/>
        </p:nvPicPr>
        <p:blipFill>
          <a:blip r:embed="rId10"/>
          <a:srcRect/>
          <a:stretch>
            <a:fillRect/>
          </a:stretch>
        </p:blipFill>
        <p:spPr bwMode="auto">
          <a:xfrm>
            <a:off x="3505200" y="2006600"/>
            <a:ext cx="1181100" cy="1574800"/>
          </a:xfrm>
          <a:prstGeom prst="rect">
            <a:avLst/>
          </a:prstGeom>
          <a:noFill/>
          <a:ln w="9525">
            <a:noFill/>
            <a:miter lim="800000"/>
            <a:headEnd/>
            <a:tailEnd/>
          </a:ln>
        </p:spPr>
      </p:pic>
      <p:pic>
        <p:nvPicPr>
          <p:cNvPr id="15371" name="Picture 12" descr="P2210004"/>
          <p:cNvPicPr>
            <a:picLocks noChangeAspect="1" noChangeArrowheads="1"/>
          </p:cNvPicPr>
          <p:nvPr/>
        </p:nvPicPr>
        <p:blipFill>
          <a:blip r:embed="rId11" cstate="print"/>
          <a:srcRect/>
          <a:stretch>
            <a:fillRect/>
          </a:stretch>
        </p:blipFill>
        <p:spPr bwMode="auto">
          <a:xfrm>
            <a:off x="4191000" y="4754563"/>
            <a:ext cx="1200150" cy="1600200"/>
          </a:xfrm>
          <a:prstGeom prst="rect">
            <a:avLst/>
          </a:prstGeom>
          <a:noFill/>
          <a:ln w="9525">
            <a:noFill/>
            <a:miter lim="800000"/>
            <a:headEnd/>
            <a:tailEnd/>
          </a:ln>
        </p:spPr>
      </p:pic>
      <p:pic>
        <p:nvPicPr>
          <p:cNvPr id="15372" name="Picture 13" descr="DSCN0507"/>
          <p:cNvPicPr>
            <a:picLocks noChangeAspect="1" noChangeArrowheads="1"/>
          </p:cNvPicPr>
          <p:nvPr/>
        </p:nvPicPr>
        <p:blipFill>
          <a:blip r:embed="rId12"/>
          <a:srcRect/>
          <a:stretch>
            <a:fillRect/>
          </a:stretch>
        </p:blipFill>
        <p:spPr bwMode="auto">
          <a:xfrm>
            <a:off x="7696200" y="990600"/>
            <a:ext cx="1200150" cy="1600200"/>
          </a:xfrm>
          <a:prstGeom prst="rect">
            <a:avLst/>
          </a:prstGeom>
          <a:noFill/>
          <a:ln w="9525">
            <a:noFill/>
            <a:miter lim="800000"/>
            <a:headEnd/>
            <a:tailEnd/>
          </a:ln>
        </p:spPr>
      </p:pic>
      <p:pic>
        <p:nvPicPr>
          <p:cNvPr id="15373" name="Picture 14" descr="P2210003"/>
          <p:cNvPicPr>
            <a:picLocks noChangeAspect="1" noChangeArrowheads="1"/>
          </p:cNvPicPr>
          <p:nvPr/>
        </p:nvPicPr>
        <p:blipFill>
          <a:blip r:embed="rId13"/>
          <a:srcRect/>
          <a:stretch>
            <a:fillRect/>
          </a:stretch>
        </p:blipFill>
        <p:spPr bwMode="auto">
          <a:xfrm>
            <a:off x="2590800" y="4495800"/>
            <a:ext cx="1676400" cy="1257300"/>
          </a:xfrm>
          <a:prstGeom prst="rect">
            <a:avLst/>
          </a:prstGeom>
          <a:noFill/>
          <a:ln w="9525">
            <a:noFill/>
            <a:miter lim="800000"/>
            <a:headEnd/>
            <a:tailEnd/>
          </a:ln>
        </p:spPr>
      </p:pic>
      <p:pic>
        <p:nvPicPr>
          <p:cNvPr id="15374" name="Picture 15" descr="P1010058"/>
          <p:cNvPicPr>
            <a:picLocks noChangeAspect="1" noChangeArrowheads="1"/>
          </p:cNvPicPr>
          <p:nvPr/>
        </p:nvPicPr>
        <p:blipFill>
          <a:blip r:embed="rId14"/>
          <a:srcRect/>
          <a:stretch>
            <a:fillRect/>
          </a:stretch>
        </p:blipFill>
        <p:spPr bwMode="auto">
          <a:xfrm>
            <a:off x="6248400" y="3962400"/>
            <a:ext cx="1600200" cy="1200150"/>
          </a:xfrm>
          <a:prstGeom prst="rect">
            <a:avLst/>
          </a:prstGeom>
          <a:noFill/>
          <a:ln w="9525">
            <a:noFill/>
            <a:miter lim="800000"/>
            <a:headEnd/>
            <a:tailEnd/>
          </a:ln>
        </p:spPr>
      </p:pic>
      <p:sp>
        <p:nvSpPr>
          <p:cNvPr id="137232" name="Rectangle 16"/>
          <p:cNvSpPr>
            <a:spLocks noChangeArrowheads="1"/>
          </p:cNvSpPr>
          <p:nvPr/>
        </p:nvSpPr>
        <p:spPr bwMode="auto">
          <a:xfrm>
            <a:off x="381000" y="304800"/>
            <a:ext cx="8229600" cy="457200"/>
          </a:xfrm>
          <a:prstGeom prst="rect">
            <a:avLst/>
          </a:prstGeom>
          <a:noFill/>
          <a:ln w="9525">
            <a:noFill/>
            <a:miter lim="800000"/>
            <a:headEnd/>
            <a:tailEnd/>
          </a:ln>
          <a:effectLst/>
        </p:spPr>
        <p:txBody>
          <a:bodyPr anchor="ctr"/>
          <a:lstStyle/>
          <a:p>
            <a:pPr algn="ctr">
              <a:defRPr/>
            </a:pPr>
            <a:r>
              <a:rPr lang="en-US" sz="3600" b="1">
                <a:effectLst>
                  <a:outerShdw blurRad="38100" dist="38100" dir="2700000" algn="tl">
                    <a:srgbClr val="C0C0C0"/>
                  </a:outerShdw>
                </a:effectLst>
                <a:latin typeface="Arial" charset="0"/>
              </a:rPr>
              <a:t>Exhibitions &amp; Trade Fairs</a:t>
            </a:r>
            <a:endParaRPr lang="en-US" sz="3600" b="1">
              <a:latin typeface="Arial" charset="0"/>
            </a:endParaRPr>
          </a:p>
        </p:txBody>
      </p:sp>
      <p:sp>
        <p:nvSpPr>
          <p:cNvPr id="15376" name="Text Box 17"/>
          <p:cNvSpPr txBox="1">
            <a:spLocks noChangeArrowheads="1"/>
          </p:cNvSpPr>
          <p:nvPr/>
        </p:nvSpPr>
        <p:spPr bwMode="auto">
          <a:xfrm>
            <a:off x="1600200" y="2925763"/>
            <a:ext cx="1444625" cy="274637"/>
          </a:xfrm>
          <a:prstGeom prst="rect">
            <a:avLst/>
          </a:prstGeom>
          <a:noFill/>
          <a:ln w="9525">
            <a:noFill/>
            <a:miter lim="800000"/>
            <a:headEnd/>
            <a:tailEnd/>
          </a:ln>
        </p:spPr>
        <p:txBody>
          <a:bodyPr wrap="none">
            <a:spAutoFit/>
          </a:bodyPr>
          <a:lstStyle/>
          <a:p>
            <a:r>
              <a:rPr lang="en-US" sz="1200" b="1">
                <a:latin typeface="Arial" charset="0"/>
              </a:rPr>
              <a:t>MALDIVES - 2001</a:t>
            </a:r>
          </a:p>
        </p:txBody>
      </p:sp>
      <p:sp>
        <p:nvSpPr>
          <p:cNvPr id="15377" name="Text Box 18"/>
          <p:cNvSpPr txBox="1">
            <a:spLocks noChangeArrowheads="1"/>
          </p:cNvSpPr>
          <p:nvPr/>
        </p:nvSpPr>
        <p:spPr bwMode="auto">
          <a:xfrm>
            <a:off x="4800600" y="3916363"/>
            <a:ext cx="1171575" cy="274637"/>
          </a:xfrm>
          <a:prstGeom prst="rect">
            <a:avLst/>
          </a:prstGeom>
          <a:noFill/>
          <a:ln w="9525">
            <a:noFill/>
            <a:miter lim="800000"/>
            <a:headEnd/>
            <a:tailEnd/>
          </a:ln>
        </p:spPr>
        <p:txBody>
          <a:bodyPr>
            <a:spAutoFit/>
          </a:bodyPr>
          <a:lstStyle/>
          <a:p>
            <a:r>
              <a:rPr lang="en-US" sz="1200" b="1">
                <a:latin typeface="Arial" charset="0"/>
              </a:rPr>
              <a:t>JAPAN - 1998</a:t>
            </a:r>
          </a:p>
        </p:txBody>
      </p:sp>
      <p:sp>
        <p:nvSpPr>
          <p:cNvPr id="15378" name="Text Box 19"/>
          <p:cNvSpPr txBox="1">
            <a:spLocks noChangeArrowheads="1"/>
          </p:cNvSpPr>
          <p:nvPr/>
        </p:nvSpPr>
        <p:spPr bwMode="auto">
          <a:xfrm>
            <a:off x="4114800" y="6430963"/>
            <a:ext cx="1447800" cy="274637"/>
          </a:xfrm>
          <a:prstGeom prst="rect">
            <a:avLst/>
          </a:prstGeom>
          <a:noFill/>
          <a:ln w="9525">
            <a:noFill/>
            <a:miter lim="800000"/>
            <a:headEnd/>
            <a:tailEnd/>
          </a:ln>
        </p:spPr>
        <p:txBody>
          <a:bodyPr>
            <a:spAutoFit/>
          </a:bodyPr>
          <a:lstStyle/>
          <a:p>
            <a:r>
              <a:rPr lang="en-US" sz="1200" b="1">
                <a:latin typeface="Arial" charset="0"/>
              </a:rPr>
              <a:t>GERMANY - 2004</a:t>
            </a:r>
          </a:p>
        </p:txBody>
      </p:sp>
      <p:sp>
        <p:nvSpPr>
          <p:cNvPr id="15379" name="Text Box 20"/>
          <p:cNvSpPr txBox="1">
            <a:spLocks noChangeArrowheads="1"/>
          </p:cNvSpPr>
          <p:nvPr/>
        </p:nvSpPr>
        <p:spPr bwMode="auto">
          <a:xfrm>
            <a:off x="504825" y="5791200"/>
            <a:ext cx="1628775" cy="274638"/>
          </a:xfrm>
          <a:prstGeom prst="rect">
            <a:avLst/>
          </a:prstGeom>
          <a:noFill/>
          <a:ln w="9525">
            <a:noFill/>
            <a:miter lim="800000"/>
            <a:headEnd/>
            <a:tailEnd/>
          </a:ln>
        </p:spPr>
        <p:txBody>
          <a:bodyPr>
            <a:spAutoFit/>
          </a:bodyPr>
          <a:lstStyle/>
          <a:p>
            <a:r>
              <a:rPr lang="en-US" sz="1200" b="1">
                <a:latin typeface="Arial" charset="0"/>
              </a:rPr>
              <a:t>HOLLAND - 2004</a:t>
            </a:r>
          </a:p>
        </p:txBody>
      </p:sp>
      <p:sp>
        <p:nvSpPr>
          <p:cNvPr id="15380" name="Text Box 21"/>
          <p:cNvSpPr txBox="1">
            <a:spLocks noChangeArrowheads="1"/>
          </p:cNvSpPr>
          <p:nvPr/>
        </p:nvSpPr>
        <p:spPr bwMode="auto">
          <a:xfrm>
            <a:off x="6934200" y="6096000"/>
            <a:ext cx="1781175" cy="274638"/>
          </a:xfrm>
          <a:prstGeom prst="rect">
            <a:avLst/>
          </a:prstGeom>
          <a:noFill/>
          <a:ln w="9525">
            <a:noFill/>
            <a:miter lim="800000"/>
            <a:headEnd/>
            <a:tailEnd/>
          </a:ln>
        </p:spPr>
        <p:txBody>
          <a:bodyPr>
            <a:spAutoFit/>
          </a:bodyPr>
          <a:lstStyle/>
          <a:p>
            <a:r>
              <a:rPr lang="en-US" sz="1200" b="1">
                <a:latin typeface="Arial" charset="0"/>
              </a:rPr>
              <a:t>SWEDEN - 2002</a:t>
            </a:r>
          </a:p>
        </p:txBody>
      </p:sp>
      <p:sp>
        <p:nvSpPr>
          <p:cNvPr id="15381" name="Text Box 22"/>
          <p:cNvSpPr txBox="1">
            <a:spLocks noChangeArrowheads="1"/>
          </p:cNvSpPr>
          <p:nvPr/>
        </p:nvSpPr>
        <p:spPr bwMode="auto">
          <a:xfrm>
            <a:off x="6477000" y="3200400"/>
            <a:ext cx="1447800" cy="274638"/>
          </a:xfrm>
          <a:prstGeom prst="rect">
            <a:avLst/>
          </a:prstGeom>
          <a:noFill/>
          <a:ln w="9525">
            <a:noFill/>
            <a:miter lim="800000"/>
            <a:headEnd/>
            <a:tailEnd/>
          </a:ln>
        </p:spPr>
        <p:txBody>
          <a:bodyPr>
            <a:spAutoFit/>
          </a:bodyPr>
          <a:lstStyle/>
          <a:p>
            <a:r>
              <a:rPr lang="en-US" sz="1200" b="1">
                <a:latin typeface="Arial" charset="0"/>
              </a:rPr>
              <a:t>GERMANY - 2005</a:t>
            </a:r>
          </a:p>
        </p:txBody>
      </p:sp>
      <p:sp>
        <p:nvSpPr>
          <p:cNvPr id="15382" name="Text Box 23"/>
          <p:cNvSpPr txBox="1">
            <a:spLocks noChangeArrowheads="1"/>
          </p:cNvSpPr>
          <p:nvPr/>
        </p:nvSpPr>
        <p:spPr bwMode="auto">
          <a:xfrm>
            <a:off x="838200" y="6491288"/>
            <a:ext cx="3429000" cy="366712"/>
          </a:xfrm>
          <a:prstGeom prst="rect">
            <a:avLst/>
          </a:prstGeom>
          <a:noFill/>
          <a:ln w="9525">
            <a:noFill/>
            <a:miter lim="800000"/>
            <a:headEnd/>
            <a:tailEnd/>
          </a:ln>
        </p:spPr>
        <p:txBody>
          <a:bodyPr>
            <a:spAutoFit/>
          </a:bodyPr>
          <a:lstStyle/>
          <a:p>
            <a:pPr>
              <a:spcBef>
                <a:spcPct val="50000"/>
              </a:spcBef>
            </a:pPr>
            <a:r>
              <a:rPr lang="en-US" sz="1200" i="1">
                <a:latin typeface="Comic Sans MS" pitchFamily="66" charset="0"/>
              </a:rPr>
              <a:t>“Conservation through Innovation”</a:t>
            </a:r>
            <a:r>
              <a:rPr lang="en-US"/>
              <a:t> </a:t>
            </a:r>
          </a:p>
        </p:txBody>
      </p:sp>
      <p:graphicFrame>
        <p:nvGraphicFramePr>
          <p:cNvPr id="15362" name="Object 24"/>
          <p:cNvGraphicFramePr>
            <a:graphicFrameLocks noChangeAspect="1"/>
          </p:cNvGraphicFramePr>
          <p:nvPr>
            <p:ph idx="1"/>
          </p:nvPr>
        </p:nvGraphicFramePr>
        <p:xfrm>
          <a:off x="381000" y="6172200"/>
          <a:ext cx="460375" cy="539750"/>
        </p:xfrm>
        <a:graphic>
          <a:graphicData uri="http://schemas.openxmlformats.org/presentationml/2006/ole">
            <p:oleObj spid="_x0000_s15362" name="CorelDRAW" r:id="rId15" imgW="3805200" imgH="4475520" progId="CorelDraw.Graphic.11">
              <p:embed/>
            </p:oleObj>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7" descr="Layout"/>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6388" name="Rectangle 3"/>
          <p:cNvSpPr>
            <a:spLocks noGrp="1" noChangeArrowheads="1"/>
          </p:cNvSpPr>
          <p:nvPr>
            <p:ph type="body" sz="half" idx="1"/>
          </p:nvPr>
        </p:nvSpPr>
        <p:spPr>
          <a:xfrm>
            <a:off x="457200" y="1600200"/>
            <a:ext cx="8077200" cy="4525963"/>
          </a:xfrm>
        </p:spPr>
        <p:txBody>
          <a:bodyPr/>
          <a:lstStyle/>
          <a:p>
            <a:pPr eaLnBrk="1" hangingPunct="1">
              <a:lnSpc>
                <a:spcPct val="80000"/>
              </a:lnSpc>
            </a:pPr>
            <a:endParaRPr lang="en-US" sz="1800" smtClean="0">
              <a:latin typeface="Arno Pro" pitchFamily="18" charset="0"/>
            </a:endParaRPr>
          </a:p>
          <a:p>
            <a:pPr eaLnBrk="1" hangingPunct="1">
              <a:lnSpc>
                <a:spcPct val="80000"/>
              </a:lnSpc>
            </a:pPr>
            <a:r>
              <a:rPr lang="en-US" sz="1800" smtClean="0">
                <a:latin typeface="Arno Pro" pitchFamily="18" charset="0"/>
              </a:rPr>
              <a:t>Develop a sense of history by regularly communicating landmark achievements of the company linking them to profitable conservation.</a:t>
            </a:r>
          </a:p>
          <a:p>
            <a:pPr eaLnBrk="1" hangingPunct="1">
              <a:lnSpc>
                <a:spcPct val="80000"/>
              </a:lnSpc>
            </a:pPr>
            <a:endParaRPr lang="en-US" sz="1800" smtClean="0">
              <a:latin typeface="Arno Pro" pitchFamily="18" charset="0"/>
            </a:endParaRPr>
          </a:p>
          <a:p>
            <a:pPr eaLnBrk="1" hangingPunct="1">
              <a:lnSpc>
                <a:spcPct val="80000"/>
              </a:lnSpc>
            </a:pPr>
            <a:r>
              <a:rPr lang="en-US" sz="1800" smtClean="0">
                <a:latin typeface="Arno Pro" pitchFamily="18" charset="0"/>
              </a:rPr>
              <a:t>Create a sense of oneness by promoting from within to leadership roles whenever possible and communicating the norms and values of Maximus especially in relation to conservation.</a:t>
            </a:r>
          </a:p>
          <a:p>
            <a:pPr eaLnBrk="1" hangingPunct="1">
              <a:lnSpc>
                <a:spcPct val="80000"/>
              </a:lnSpc>
            </a:pPr>
            <a:endParaRPr lang="en-US" sz="1800" smtClean="0">
              <a:latin typeface="Arno Pro" pitchFamily="18" charset="0"/>
            </a:endParaRPr>
          </a:p>
          <a:p>
            <a:pPr eaLnBrk="1" hangingPunct="1">
              <a:lnSpc>
                <a:spcPct val="80000"/>
              </a:lnSpc>
            </a:pPr>
            <a:r>
              <a:rPr lang="en-US" sz="1800" smtClean="0">
                <a:latin typeface="Arno Pro" pitchFamily="18" charset="0"/>
              </a:rPr>
              <a:t>Promote a sense of membership by production related incentive schemes and sending staff outside for training programs, annual recreation functions and opportunities to travel for trade exhibitions overseas.</a:t>
            </a:r>
          </a:p>
          <a:p>
            <a:pPr eaLnBrk="1" hangingPunct="1">
              <a:lnSpc>
                <a:spcPct val="80000"/>
              </a:lnSpc>
            </a:pPr>
            <a:endParaRPr lang="en-US" sz="1800" smtClean="0">
              <a:latin typeface="Arno Pro" pitchFamily="18" charset="0"/>
            </a:endParaRPr>
          </a:p>
          <a:p>
            <a:pPr eaLnBrk="1" hangingPunct="1">
              <a:lnSpc>
                <a:spcPct val="80000"/>
              </a:lnSpc>
            </a:pPr>
            <a:r>
              <a:rPr lang="en-US" sz="1800" smtClean="0">
                <a:latin typeface="Arno Pro" pitchFamily="18" charset="0"/>
              </a:rPr>
              <a:t>Increase exchange among members by regular contact at core group meetings, participative decision making and use of day to day  communication technology such as skype, emails etc.. locally as well as internationally </a:t>
            </a:r>
          </a:p>
        </p:txBody>
      </p:sp>
      <p:sp>
        <p:nvSpPr>
          <p:cNvPr id="16389" name="Text Box 4"/>
          <p:cNvSpPr txBox="1">
            <a:spLocks noChangeArrowheads="1"/>
          </p:cNvSpPr>
          <p:nvPr/>
        </p:nvSpPr>
        <p:spPr bwMode="auto">
          <a:xfrm>
            <a:off x="457200" y="228600"/>
            <a:ext cx="8337550" cy="1190625"/>
          </a:xfrm>
          <a:prstGeom prst="rect">
            <a:avLst/>
          </a:prstGeom>
          <a:noFill/>
          <a:ln w="9525">
            <a:noFill/>
            <a:miter lim="800000"/>
            <a:headEnd/>
            <a:tailEnd/>
          </a:ln>
        </p:spPr>
        <p:txBody>
          <a:bodyPr wrap="none">
            <a:spAutoFit/>
          </a:bodyPr>
          <a:lstStyle/>
          <a:p>
            <a:pPr algn="ctr"/>
            <a:r>
              <a:rPr lang="en-US" sz="3600" b="1" dirty="0">
                <a:latin typeface="Arial" charset="0"/>
              </a:rPr>
              <a:t>Facilitating an </a:t>
            </a:r>
          </a:p>
          <a:p>
            <a:pPr algn="ctr"/>
            <a:r>
              <a:rPr lang="en-US" sz="3600" b="1" dirty="0">
                <a:latin typeface="Arial" charset="0"/>
              </a:rPr>
              <a:t>Innovation driven Culture at Maximus</a:t>
            </a:r>
          </a:p>
        </p:txBody>
      </p:sp>
      <p:sp>
        <p:nvSpPr>
          <p:cNvPr id="16390" name="Text Box 5"/>
          <p:cNvSpPr txBox="1">
            <a:spLocks noChangeArrowheads="1"/>
          </p:cNvSpPr>
          <p:nvPr/>
        </p:nvSpPr>
        <p:spPr bwMode="auto">
          <a:xfrm>
            <a:off x="838200" y="6491288"/>
            <a:ext cx="3429000" cy="366712"/>
          </a:xfrm>
          <a:prstGeom prst="rect">
            <a:avLst/>
          </a:prstGeom>
          <a:noFill/>
          <a:ln w="9525">
            <a:noFill/>
            <a:miter lim="800000"/>
            <a:headEnd/>
            <a:tailEnd/>
          </a:ln>
        </p:spPr>
        <p:txBody>
          <a:bodyPr>
            <a:spAutoFit/>
          </a:bodyPr>
          <a:lstStyle/>
          <a:p>
            <a:pPr>
              <a:spcBef>
                <a:spcPct val="50000"/>
              </a:spcBef>
            </a:pPr>
            <a:r>
              <a:rPr lang="en-US" sz="1200" i="1">
                <a:latin typeface="Comic Sans MS" pitchFamily="66" charset="0"/>
              </a:rPr>
              <a:t>“Conservation through Innovation”</a:t>
            </a:r>
            <a:r>
              <a:rPr lang="en-US"/>
              <a:t> </a:t>
            </a:r>
          </a:p>
        </p:txBody>
      </p:sp>
      <p:graphicFrame>
        <p:nvGraphicFramePr>
          <p:cNvPr id="16386" name="Object 6"/>
          <p:cNvGraphicFramePr>
            <a:graphicFrameLocks noChangeAspect="1"/>
          </p:cNvGraphicFramePr>
          <p:nvPr>
            <p:ph sz="half" idx="2"/>
          </p:nvPr>
        </p:nvGraphicFramePr>
        <p:xfrm>
          <a:off x="381000" y="6172200"/>
          <a:ext cx="460375" cy="539750"/>
        </p:xfrm>
        <a:graphic>
          <a:graphicData uri="http://schemas.openxmlformats.org/presentationml/2006/ole">
            <p:oleObj spid="_x0000_s16386" name="CorelDRAW" r:id="rId4" imgW="3805200" imgH="4475520" progId="CorelDraw.Graphic.11">
              <p:embed/>
            </p:oleObj>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15" descr="Layout"/>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7412" name="Rectangle 2"/>
          <p:cNvSpPr>
            <a:spLocks noGrp="1" noChangeArrowheads="1"/>
          </p:cNvSpPr>
          <p:nvPr>
            <p:ph type="title"/>
          </p:nvPr>
        </p:nvSpPr>
        <p:spPr/>
        <p:txBody>
          <a:bodyPr/>
          <a:lstStyle/>
          <a:p>
            <a:pPr eaLnBrk="1" hangingPunct="1"/>
            <a:r>
              <a:rPr lang="en-US" sz="3600" b="1" smtClean="0">
                <a:solidFill>
                  <a:schemeClr val="tx1"/>
                </a:solidFill>
              </a:rPr>
              <a:t>Presidential Gold Award for Entrepreneurship – </a:t>
            </a:r>
            <a:br>
              <a:rPr lang="en-US" sz="3600" b="1" smtClean="0">
                <a:solidFill>
                  <a:schemeClr val="tx1"/>
                </a:solidFill>
              </a:rPr>
            </a:br>
            <a:r>
              <a:rPr lang="en-US" sz="3600" b="1" smtClean="0">
                <a:solidFill>
                  <a:schemeClr val="tx1"/>
                </a:solidFill>
              </a:rPr>
              <a:t>Colombo Sri Lanka</a:t>
            </a:r>
          </a:p>
        </p:txBody>
      </p:sp>
      <p:pic>
        <p:nvPicPr>
          <p:cNvPr id="17413" name="Picture 5" descr="award2"/>
          <p:cNvPicPr>
            <a:picLocks noChangeAspect="1" noChangeArrowheads="1"/>
          </p:cNvPicPr>
          <p:nvPr/>
        </p:nvPicPr>
        <p:blipFill>
          <a:blip r:embed="rId4"/>
          <a:srcRect/>
          <a:stretch>
            <a:fillRect/>
          </a:stretch>
        </p:blipFill>
        <p:spPr bwMode="auto">
          <a:xfrm>
            <a:off x="609600" y="1828800"/>
            <a:ext cx="3165475" cy="4221163"/>
          </a:xfrm>
          <a:prstGeom prst="rect">
            <a:avLst/>
          </a:prstGeom>
          <a:noFill/>
          <a:ln w="9525">
            <a:noFill/>
            <a:miter lim="800000"/>
            <a:headEnd/>
            <a:tailEnd/>
          </a:ln>
        </p:spPr>
      </p:pic>
      <p:sp>
        <p:nvSpPr>
          <p:cNvPr id="17414" name="Text Box 6"/>
          <p:cNvSpPr txBox="1">
            <a:spLocks noChangeArrowheads="1"/>
          </p:cNvSpPr>
          <p:nvPr/>
        </p:nvSpPr>
        <p:spPr bwMode="auto">
          <a:xfrm>
            <a:off x="4267200" y="2911475"/>
            <a:ext cx="4572000" cy="1552575"/>
          </a:xfrm>
          <a:prstGeom prst="rect">
            <a:avLst/>
          </a:prstGeom>
          <a:noFill/>
          <a:ln w="9525">
            <a:noFill/>
            <a:miter lim="800000"/>
            <a:headEnd/>
            <a:tailEnd/>
          </a:ln>
        </p:spPr>
        <p:txBody>
          <a:bodyPr>
            <a:spAutoFit/>
          </a:bodyPr>
          <a:lstStyle/>
          <a:p>
            <a:pPr>
              <a:buFont typeface="Times New Roman" pitchFamily="18" charset="0"/>
              <a:buChar char="•"/>
            </a:pPr>
            <a:r>
              <a:rPr lang="en-US" sz="2400" b="1"/>
              <a:t>Sri Lanka Presidential Gold Award for Entrepreneurship in the Small Industry Category (2004)</a:t>
            </a:r>
          </a:p>
        </p:txBody>
      </p:sp>
      <p:sp>
        <p:nvSpPr>
          <p:cNvPr id="17415" name="Text Box 9"/>
          <p:cNvSpPr txBox="1">
            <a:spLocks noChangeArrowheads="1"/>
          </p:cNvSpPr>
          <p:nvPr/>
        </p:nvSpPr>
        <p:spPr bwMode="auto">
          <a:xfrm>
            <a:off x="838200" y="6491288"/>
            <a:ext cx="3429000" cy="366712"/>
          </a:xfrm>
          <a:prstGeom prst="rect">
            <a:avLst/>
          </a:prstGeom>
          <a:noFill/>
          <a:ln w="9525">
            <a:noFill/>
            <a:miter lim="800000"/>
            <a:headEnd/>
            <a:tailEnd/>
          </a:ln>
        </p:spPr>
        <p:txBody>
          <a:bodyPr>
            <a:spAutoFit/>
          </a:bodyPr>
          <a:lstStyle/>
          <a:p>
            <a:pPr>
              <a:spcBef>
                <a:spcPct val="50000"/>
              </a:spcBef>
            </a:pPr>
            <a:r>
              <a:rPr lang="en-US" sz="1200" i="1">
                <a:latin typeface="Comic Sans MS" pitchFamily="66" charset="0"/>
              </a:rPr>
              <a:t>“Conservation through Innovation”</a:t>
            </a:r>
            <a:r>
              <a:rPr lang="en-US"/>
              <a:t> </a:t>
            </a:r>
          </a:p>
        </p:txBody>
      </p:sp>
      <p:graphicFrame>
        <p:nvGraphicFramePr>
          <p:cNvPr id="17410" name="Object 13"/>
          <p:cNvGraphicFramePr>
            <a:graphicFrameLocks noChangeAspect="1"/>
          </p:cNvGraphicFramePr>
          <p:nvPr>
            <p:ph idx="1"/>
          </p:nvPr>
        </p:nvGraphicFramePr>
        <p:xfrm>
          <a:off x="304800" y="6096000"/>
          <a:ext cx="525463" cy="615950"/>
        </p:xfrm>
        <a:graphic>
          <a:graphicData uri="http://schemas.openxmlformats.org/presentationml/2006/ole">
            <p:oleObj spid="_x0000_s17410" name="CorelDRAW" r:id="rId5" imgW="3805200" imgH="4475520" progId="CorelDraw.Graphic.11">
              <p:embed/>
            </p:oleObj>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15" descr="Layout"/>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18436" name="Picture 5" descr="2007"/>
          <p:cNvPicPr>
            <a:picLocks noChangeAspect="1" noChangeArrowheads="1"/>
          </p:cNvPicPr>
          <p:nvPr/>
        </p:nvPicPr>
        <p:blipFill>
          <a:blip r:embed="rId4"/>
          <a:srcRect/>
          <a:stretch>
            <a:fillRect/>
          </a:stretch>
        </p:blipFill>
        <p:spPr bwMode="auto">
          <a:xfrm>
            <a:off x="381000" y="2014538"/>
            <a:ext cx="4527550" cy="3395662"/>
          </a:xfrm>
          <a:prstGeom prst="rect">
            <a:avLst/>
          </a:prstGeom>
          <a:noFill/>
          <a:ln w="9525">
            <a:noFill/>
            <a:miter lim="800000"/>
            <a:headEnd/>
            <a:tailEnd/>
          </a:ln>
        </p:spPr>
      </p:pic>
      <p:sp>
        <p:nvSpPr>
          <p:cNvPr id="18437" name="Rectangle 7"/>
          <p:cNvSpPr>
            <a:spLocks noChangeArrowheads="1"/>
          </p:cNvSpPr>
          <p:nvPr/>
        </p:nvSpPr>
        <p:spPr bwMode="auto">
          <a:xfrm>
            <a:off x="5257800" y="2073275"/>
            <a:ext cx="3581400" cy="2647950"/>
          </a:xfrm>
          <a:prstGeom prst="rect">
            <a:avLst/>
          </a:prstGeom>
          <a:noFill/>
          <a:ln w="9525">
            <a:noFill/>
            <a:miter lim="800000"/>
            <a:headEnd/>
            <a:tailEnd/>
          </a:ln>
        </p:spPr>
        <p:txBody>
          <a:bodyPr>
            <a:spAutoFit/>
          </a:bodyPr>
          <a:lstStyle/>
          <a:p>
            <a:pPr>
              <a:buFont typeface="Times New Roman" pitchFamily="18" charset="0"/>
              <a:buChar char="•"/>
            </a:pPr>
            <a:r>
              <a:rPr lang="en-US" sz="2400" b="1"/>
              <a:t>Presidential Export Award - Sri Lanka in the Other Category section awarded by the Export Development Board for the year 2006 awarded in September 2007.</a:t>
            </a:r>
            <a:r>
              <a:rPr lang="en-US" sz="2400"/>
              <a:t> </a:t>
            </a:r>
          </a:p>
        </p:txBody>
      </p:sp>
      <p:sp>
        <p:nvSpPr>
          <p:cNvPr id="18438" name="Text Box 8"/>
          <p:cNvSpPr txBox="1">
            <a:spLocks noChangeArrowheads="1"/>
          </p:cNvSpPr>
          <p:nvPr/>
        </p:nvSpPr>
        <p:spPr bwMode="auto">
          <a:xfrm>
            <a:off x="1466850" y="304800"/>
            <a:ext cx="6381750" cy="1190625"/>
          </a:xfrm>
          <a:prstGeom prst="rect">
            <a:avLst/>
          </a:prstGeom>
          <a:noFill/>
          <a:ln w="9525">
            <a:noFill/>
            <a:miter lim="800000"/>
            <a:headEnd/>
            <a:tailEnd/>
          </a:ln>
        </p:spPr>
        <p:txBody>
          <a:bodyPr wrap="none">
            <a:spAutoFit/>
          </a:bodyPr>
          <a:lstStyle/>
          <a:p>
            <a:pPr algn="ctr"/>
            <a:r>
              <a:rPr lang="en-US" sz="3600" b="1">
                <a:latin typeface="Arial" charset="0"/>
              </a:rPr>
              <a:t>Presidential Export Award – </a:t>
            </a:r>
          </a:p>
          <a:p>
            <a:pPr algn="ctr"/>
            <a:r>
              <a:rPr lang="en-US" sz="3600" b="1">
                <a:latin typeface="Arial" charset="0"/>
              </a:rPr>
              <a:t>Colombo Sri Lanka</a:t>
            </a:r>
          </a:p>
        </p:txBody>
      </p:sp>
      <p:sp>
        <p:nvSpPr>
          <p:cNvPr id="18439" name="Text Box 11"/>
          <p:cNvSpPr txBox="1">
            <a:spLocks noChangeArrowheads="1"/>
          </p:cNvSpPr>
          <p:nvPr/>
        </p:nvSpPr>
        <p:spPr bwMode="auto">
          <a:xfrm>
            <a:off x="838200" y="6491288"/>
            <a:ext cx="3429000" cy="366712"/>
          </a:xfrm>
          <a:prstGeom prst="rect">
            <a:avLst/>
          </a:prstGeom>
          <a:noFill/>
          <a:ln w="9525">
            <a:noFill/>
            <a:miter lim="800000"/>
            <a:headEnd/>
            <a:tailEnd/>
          </a:ln>
        </p:spPr>
        <p:txBody>
          <a:bodyPr>
            <a:spAutoFit/>
          </a:bodyPr>
          <a:lstStyle/>
          <a:p>
            <a:pPr>
              <a:spcBef>
                <a:spcPct val="50000"/>
              </a:spcBef>
            </a:pPr>
            <a:r>
              <a:rPr lang="en-US" sz="1200" i="1">
                <a:latin typeface="Comic Sans MS" pitchFamily="66" charset="0"/>
              </a:rPr>
              <a:t>“Conservation through Innovation”</a:t>
            </a:r>
            <a:r>
              <a:rPr lang="en-US"/>
              <a:t> </a:t>
            </a:r>
          </a:p>
        </p:txBody>
      </p:sp>
      <p:graphicFrame>
        <p:nvGraphicFramePr>
          <p:cNvPr id="18434" name="Object 12"/>
          <p:cNvGraphicFramePr>
            <a:graphicFrameLocks noChangeAspect="1"/>
          </p:cNvGraphicFramePr>
          <p:nvPr>
            <p:ph idx="1"/>
          </p:nvPr>
        </p:nvGraphicFramePr>
        <p:xfrm>
          <a:off x="304800" y="6096000"/>
          <a:ext cx="525463" cy="615950"/>
        </p:xfrm>
        <a:graphic>
          <a:graphicData uri="http://schemas.openxmlformats.org/presentationml/2006/ole">
            <p:oleObj spid="_x0000_s18434" name="CorelDRAW" r:id="rId5" imgW="3805200" imgH="4475520" progId="CorelDraw.Graphic.11">
              <p:embed/>
            </p:oleObj>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14" descr="Layout"/>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19460" name="Picture 5" descr="DSC05822"/>
          <p:cNvPicPr>
            <a:picLocks noChangeAspect="1" noChangeArrowheads="1"/>
          </p:cNvPicPr>
          <p:nvPr/>
        </p:nvPicPr>
        <p:blipFill>
          <a:blip r:embed="rId4"/>
          <a:srcRect/>
          <a:stretch>
            <a:fillRect/>
          </a:stretch>
        </p:blipFill>
        <p:spPr bwMode="auto">
          <a:xfrm>
            <a:off x="1143000" y="1447800"/>
            <a:ext cx="2400300" cy="3200400"/>
          </a:xfrm>
          <a:prstGeom prst="rect">
            <a:avLst/>
          </a:prstGeom>
          <a:noFill/>
          <a:ln w="9525">
            <a:noFill/>
            <a:miter lim="800000"/>
            <a:headEnd/>
            <a:tailEnd/>
          </a:ln>
        </p:spPr>
      </p:pic>
      <p:pic>
        <p:nvPicPr>
          <p:cNvPr id="19461" name="Picture 6" descr="DSC05828"/>
          <p:cNvPicPr>
            <a:picLocks noChangeAspect="1" noChangeArrowheads="1"/>
          </p:cNvPicPr>
          <p:nvPr/>
        </p:nvPicPr>
        <p:blipFill>
          <a:blip r:embed="rId5"/>
          <a:srcRect/>
          <a:stretch>
            <a:fillRect/>
          </a:stretch>
        </p:blipFill>
        <p:spPr bwMode="auto">
          <a:xfrm>
            <a:off x="3962400" y="1447800"/>
            <a:ext cx="4267200" cy="3200400"/>
          </a:xfrm>
          <a:prstGeom prst="rect">
            <a:avLst/>
          </a:prstGeom>
          <a:noFill/>
          <a:ln w="9525">
            <a:noFill/>
            <a:miter lim="800000"/>
            <a:headEnd/>
            <a:tailEnd/>
          </a:ln>
        </p:spPr>
      </p:pic>
      <p:sp>
        <p:nvSpPr>
          <p:cNvPr id="19462" name="Text Box 8"/>
          <p:cNvSpPr txBox="1">
            <a:spLocks noChangeArrowheads="1"/>
          </p:cNvSpPr>
          <p:nvPr/>
        </p:nvSpPr>
        <p:spPr bwMode="auto">
          <a:xfrm>
            <a:off x="1905000" y="4800600"/>
            <a:ext cx="5715000" cy="1676400"/>
          </a:xfrm>
          <a:prstGeom prst="rect">
            <a:avLst/>
          </a:prstGeom>
          <a:noFill/>
          <a:ln w="9525">
            <a:noFill/>
            <a:miter lim="800000"/>
            <a:headEnd/>
            <a:tailEnd/>
          </a:ln>
        </p:spPr>
        <p:txBody>
          <a:bodyPr>
            <a:spAutoFit/>
          </a:bodyPr>
          <a:lstStyle/>
          <a:p>
            <a:pPr algn="ctr">
              <a:buFont typeface="Times New Roman" pitchFamily="18" charset="0"/>
              <a:buChar char="•"/>
            </a:pPr>
            <a:r>
              <a:rPr lang="en-US" sz="2400" b="1"/>
              <a:t>Winner of The World Challenge</a:t>
            </a:r>
            <a:r>
              <a:rPr lang="en-US" sz="2000" b="1"/>
              <a:t> for Entrepreneurship and contribution to sustainable development at the grass root level (2006) organized by the BBC, Newsweek Magazine and the Shell Company, The Hague, Netherlands.</a:t>
            </a:r>
            <a:r>
              <a:rPr lang="en-US"/>
              <a:t> </a:t>
            </a:r>
          </a:p>
        </p:txBody>
      </p:sp>
      <p:sp>
        <p:nvSpPr>
          <p:cNvPr id="19463" name="Rectangle 9"/>
          <p:cNvSpPr>
            <a:spLocks noChangeArrowheads="1"/>
          </p:cNvSpPr>
          <p:nvPr/>
        </p:nvSpPr>
        <p:spPr bwMode="auto">
          <a:xfrm>
            <a:off x="908050" y="228600"/>
            <a:ext cx="7473950" cy="1190625"/>
          </a:xfrm>
          <a:prstGeom prst="rect">
            <a:avLst/>
          </a:prstGeom>
          <a:noFill/>
          <a:ln w="9525">
            <a:noFill/>
            <a:miter lim="800000"/>
            <a:headEnd/>
            <a:tailEnd/>
          </a:ln>
        </p:spPr>
        <p:txBody>
          <a:bodyPr wrap="none">
            <a:spAutoFit/>
          </a:bodyPr>
          <a:lstStyle/>
          <a:p>
            <a:pPr algn="ctr"/>
            <a:r>
              <a:rPr lang="en-US" sz="3600" b="1">
                <a:latin typeface="Arial" charset="0"/>
              </a:rPr>
              <a:t>Winner of The World Challenge – </a:t>
            </a:r>
          </a:p>
          <a:p>
            <a:pPr algn="ctr"/>
            <a:r>
              <a:rPr lang="en-US" sz="3600" b="1">
                <a:latin typeface="Arial" charset="0"/>
              </a:rPr>
              <a:t>The Hague, Netherlands</a:t>
            </a:r>
          </a:p>
        </p:txBody>
      </p:sp>
      <p:sp>
        <p:nvSpPr>
          <p:cNvPr id="19464" name="Text Box 11"/>
          <p:cNvSpPr txBox="1">
            <a:spLocks noChangeArrowheads="1"/>
          </p:cNvSpPr>
          <p:nvPr/>
        </p:nvSpPr>
        <p:spPr bwMode="auto">
          <a:xfrm>
            <a:off x="838200" y="6491288"/>
            <a:ext cx="3429000" cy="366712"/>
          </a:xfrm>
          <a:prstGeom prst="rect">
            <a:avLst/>
          </a:prstGeom>
          <a:noFill/>
          <a:ln w="9525">
            <a:noFill/>
            <a:miter lim="800000"/>
            <a:headEnd/>
            <a:tailEnd/>
          </a:ln>
        </p:spPr>
        <p:txBody>
          <a:bodyPr>
            <a:spAutoFit/>
          </a:bodyPr>
          <a:lstStyle/>
          <a:p>
            <a:pPr>
              <a:spcBef>
                <a:spcPct val="50000"/>
              </a:spcBef>
            </a:pPr>
            <a:r>
              <a:rPr lang="en-US" sz="1200" i="1">
                <a:latin typeface="Comic Sans MS" pitchFamily="66" charset="0"/>
              </a:rPr>
              <a:t>“Conservation through Innovation”</a:t>
            </a:r>
            <a:r>
              <a:rPr lang="en-US"/>
              <a:t> </a:t>
            </a:r>
          </a:p>
        </p:txBody>
      </p:sp>
      <p:graphicFrame>
        <p:nvGraphicFramePr>
          <p:cNvPr id="19458" name="Object 12"/>
          <p:cNvGraphicFramePr>
            <a:graphicFrameLocks noChangeAspect="1"/>
          </p:cNvGraphicFramePr>
          <p:nvPr>
            <p:ph/>
          </p:nvPr>
        </p:nvGraphicFramePr>
        <p:xfrm>
          <a:off x="315913" y="6096000"/>
          <a:ext cx="493712" cy="579438"/>
        </p:xfrm>
        <a:graphic>
          <a:graphicData uri="http://schemas.openxmlformats.org/presentationml/2006/ole">
            <p:oleObj spid="_x0000_s19458" name="CorelDRAW" r:id="rId6" imgW="3805200" imgH="4475520" progId="CorelDraw.Graphic.11">
              <p:embed/>
            </p:oleObj>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12" descr="Layout"/>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0484" name="Rectangle 2"/>
          <p:cNvSpPr>
            <a:spLocks noGrp="1" noChangeArrowheads="1"/>
          </p:cNvSpPr>
          <p:nvPr>
            <p:ph type="title"/>
          </p:nvPr>
        </p:nvSpPr>
        <p:spPr>
          <a:xfrm>
            <a:off x="457200" y="0"/>
            <a:ext cx="8229600" cy="1143000"/>
          </a:xfrm>
        </p:spPr>
        <p:txBody>
          <a:bodyPr/>
          <a:lstStyle/>
          <a:p>
            <a:pPr eaLnBrk="1" hangingPunct="1"/>
            <a:r>
              <a:rPr lang="en-US" sz="3600" b="1" smtClean="0"/>
              <a:t/>
            </a:r>
            <a:br>
              <a:rPr lang="en-US" sz="3600" b="1" smtClean="0"/>
            </a:br>
            <a:r>
              <a:rPr lang="en-US" sz="3600" b="1" smtClean="0"/>
              <a:t> </a:t>
            </a:r>
            <a:r>
              <a:rPr lang="en-US" sz="3600" b="1" smtClean="0">
                <a:solidFill>
                  <a:schemeClr val="tx1"/>
                </a:solidFill>
              </a:rPr>
              <a:t>Excellence in Social Responsibility</a:t>
            </a:r>
            <a:r>
              <a:rPr lang="en-US" sz="3600" smtClean="0"/>
              <a:t>  - </a:t>
            </a:r>
            <a:r>
              <a:rPr lang="en-US" sz="3600" b="1" smtClean="0"/>
              <a:t>Florida, U.S.A</a:t>
            </a:r>
          </a:p>
        </p:txBody>
      </p:sp>
      <p:pic>
        <p:nvPicPr>
          <p:cNvPr id="20485" name="Picture 5" descr="award1"/>
          <p:cNvPicPr>
            <a:picLocks noChangeAspect="1" noChangeArrowheads="1"/>
          </p:cNvPicPr>
          <p:nvPr/>
        </p:nvPicPr>
        <p:blipFill>
          <a:blip r:embed="rId4"/>
          <a:srcRect/>
          <a:stretch>
            <a:fillRect/>
          </a:stretch>
        </p:blipFill>
        <p:spPr bwMode="auto">
          <a:xfrm>
            <a:off x="304800" y="1676400"/>
            <a:ext cx="3200400" cy="4267200"/>
          </a:xfrm>
          <a:prstGeom prst="rect">
            <a:avLst/>
          </a:prstGeom>
          <a:noFill/>
          <a:ln w="9525">
            <a:noFill/>
            <a:miter lim="800000"/>
            <a:headEnd/>
            <a:tailEnd/>
          </a:ln>
        </p:spPr>
      </p:pic>
      <p:sp>
        <p:nvSpPr>
          <p:cNvPr id="20486" name="Text Box 6"/>
          <p:cNvSpPr txBox="1">
            <a:spLocks noChangeArrowheads="1"/>
          </p:cNvSpPr>
          <p:nvPr/>
        </p:nvSpPr>
        <p:spPr bwMode="auto">
          <a:xfrm>
            <a:off x="3733800" y="1828800"/>
            <a:ext cx="5029200" cy="1311275"/>
          </a:xfrm>
          <a:prstGeom prst="rect">
            <a:avLst/>
          </a:prstGeom>
          <a:noFill/>
          <a:ln w="9525">
            <a:noFill/>
            <a:miter lim="800000"/>
            <a:headEnd/>
            <a:tailEnd/>
          </a:ln>
        </p:spPr>
        <p:txBody>
          <a:bodyPr>
            <a:spAutoFit/>
          </a:bodyPr>
          <a:lstStyle/>
          <a:p>
            <a:pPr>
              <a:buFont typeface="Times New Roman" pitchFamily="18" charset="0"/>
              <a:buChar char="•"/>
            </a:pPr>
            <a:r>
              <a:rPr lang="en-US" sz="2000" b="1"/>
              <a:t>Excellence in Social Responsibility (ESR) Award presented by the American Apparel and Footwear Association (AAFA), Florida, USA – February 2005</a:t>
            </a:r>
          </a:p>
        </p:txBody>
      </p:sp>
      <p:pic>
        <p:nvPicPr>
          <p:cNvPr id="20487" name="Picture 7" descr="DSCN0654 copy"/>
          <p:cNvPicPr>
            <a:picLocks noChangeAspect="1" noChangeArrowheads="1"/>
          </p:cNvPicPr>
          <p:nvPr/>
        </p:nvPicPr>
        <p:blipFill>
          <a:blip r:embed="rId5"/>
          <a:srcRect/>
          <a:stretch>
            <a:fillRect/>
          </a:stretch>
        </p:blipFill>
        <p:spPr bwMode="auto">
          <a:xfrm>
            <a:off x="4343400" y="3429000"/>
            <a:ext cx="3124200" cy="2343150"/>
          </a:xfrm>
          <a:prstGeom prst="rect">
            <a:avLst/>
          </a:prstGeom>
          <a:noFill/>
          <a:ln w="9525">
            <a:noFill/>
            <a:miter lim="800000"/>
            <a:headEnd/>
            <a:tailEnd/>
          </a:ln>
        </p:spPr>
      </p:pic>
      <p:sp>
        <p:nvSpPr>
          <p:cNvPr id="20488" name="Text Box 9"/>
          <p:cNvSpPr txBox="1">
            <a:spLocks noChangeArrowheads="1"/>
          </p:cNvSpPr>
          <p:nvPr/>
        </p:nvSpPr>
        <p:spPr bwMode="auto">
          <a:xfrm>
            <a:off x="838200" y="6491288"/>
            <a:ext cx="3429000" cy="366712"/>
          </a:xfrm>
          <a:prstGeom prst="rect">
            <a:avLst/>
          </a:prstGeom>
          <a:noFill/>
          <a:ln w="9525">
            <a:noFill/>
            <a:miter lim="800000"/>
            <a:headEnd/>
            <a:tailEnd/>
          </a:ln>
        </p:spPr>
        <p:txBody>
          <a:bodyPr>
            <a:spAutoFit/>
          </a:bodyPr>
          <a:lstStyle/>
          <a:p>
            <a:pPr>
              <a:spcBef>
                <a:spcPct val="50000"/>
              </a:spcBef>
            </a:pPr>
            <a:r>
              <a:rPr lang="en-US" sz="1200" i="1">
                <a:latin typeface="Comic Sans MS" pitchFamily="66" charset="0"/>
              </a:rPr>
              <a:t>“Conservation through Innovation”</a:t>
            </a:r>
            <a:r>
              <a:rPr lang="en-US"/>
              <a:t> </a:t>
            </a:r>
          </a:p>
        </p:txBody>
      </p:sp>
      <p:graphicFrame>
        <p:nvGraphicFramePr>
          <p:cNvPr id="20482" name="Object 10"/>
          <p:cNvGraphicFramePr>
            <a:graphicFrameLocks noChangeAspect="1"/>
          </p:cNvGraphicFramePr>
          <p:nvPr>
            <p:ph idx="1"/>
          </p:nvPr>
        </p:nvGraphicFramePr>
        <p:xfrm>
          <a:off x="315913" y="6096000"/>
          <a:ext cx="525462" cy="615950"/>
        </p:xfrm>
        <a:graphic>
          <a:graphicData uri="http://schemas.openxmlformats.org/presentationml/2006/ole">
            <p:oleObj spid="_x0000_s20482" name="CorelDRAW" r:id="rId6" imgW="3805200" imgH="4475520" progId="CorelDraw.Graphic.11">
              <p:embed/>
            </p:oleObj>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16" descr="Layout"/>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21508" name="Picture 5" descr="namta"/>
          <p:cNvPicPr>
            <a:picLocks noChangeAspect="1" noChangeArrowheads="1"/>
          </p:cNvPicPr>
          <p:nvPr/>
        </p:nvPicPr>
        <p:blipFill>
          <a:blip r:embed="rId4"/>
          <a:srcRect/>
          <a:stretch>
            <a:fillRect/>
          </a:stretch>
        </p:blipFill>
        <p:spPr bwMode="auto">
          <a:xfrm>
            <a:off x="457200" y="1447800"/>
            <a:ext cx="3328988" cy="4525963"/>
          </a:xfrm>
          <a:prstGeom prst="rect">
            <a:avLst/>
          </a:prstGeom>
          <a:noFill/>
          <a:ln w="9525">
            <a:noFill/>
            <a:miter lim="800000"/>
            <a:headEnd/>
            <a:tailEnd/>
          </a:ln>
        </p:spPr>
      </p:pic>
      <p:sp>
        <p:nvSpPr>
          <p:cNvPr id="21509" name="Text Box 6"/>
          <p:cNvSpPr txBox="1">
            <a:spLocks noChangeArrowheads="1"/>
          </p:cNvSpPr>
          <p:nvPr/>
        </p:nvSpPr>
        <p:spPr bwMode="auto">
          <a:xfrm>
            <a:off x="4038600" y="1524000"/>
            <a:ext cx="4876800" cy="1552575"/>
          </a:xfrm>
          <a:prstGeom prst="rect">
            <a:avLst/>
          </a:prstGeom>
          <a:noFill/>
          <a:ln w="9525">
            <a:noFill/>
            <a:miter lim="800000"/>
            <a:headEnd/>
            <a:tailEnd/>
          </a:ln>
        </p:spPr>
        <p:txBody>
          <a:bodyPr>
            <a:spAutoFit/>
          </a:bodyPr>
          <a:lstStyle/>
          <a:p>
            <a:pPr>
              <a:buFont typeface="Times New Roman" pitchFamily="18" charset="0"/>
              <a:buChar char="•"/>
            </a:pPr>
            <a:r>
              <a:rPr lang="en-US" sz="2400" b="1"/>
              <a:t>First Place for Best New Kid's      Product</a:t>
            </a:r>
            <a:r>
              <a:rPr lang="en-US" sz="2000" b="1"/>
              <a:t>  </a:t>
            </a:r>
            <a:r>
              <a:rPr lang="en-US" sz="2400" b="1"/>
              <a:t>presented by the National Art Materials Trade Association (NAMTA),2007, Chicago, IL, USA</a:t>
            </a:r>
          </a:p>
        </p:txBody>
      </p:sp>
      <p:sp>
        <p:nvSpPr>
          <p:cNvPr id="21510" name="Text Box 9"/>
          <p:cNvSpPr txBox="1">
            <a:spLocks noChangeArrowheads="1"/>
          </p:cNvSpPr>
          <p:nvPr/>
        </p:nvSpPr>
        <p:spPr bwMode="auto">
          <a:xfrm>
            <a:off x="577850" y="271463"/>
            <a:ext cx="7931150" cy="641350"/>
          </a:xfrm>
          <a:prstGeom prst="rect">
            <a:avLst/>
          </a:prstGeom>
          <a:noFill/>
          <a:ln w="9525">
            <a:noFill/>
            <a:miter lim="800000"/>
            <a:headEnd/>
            <a:tailEnd/>
          </a:ln>
        </p:spPr>
        <p:txBody>
          <a:bodyPr wrap="none">
            <a:spAutoFit/>
          </a:bodyPr>
          <a:lstStyle/>
          <a:p>
            <a:r>
              <a:rPr lang="en-US" sz="3600" b="1">
                <a:latin typeface="Arial" charset="0"/>
              </a:rPr>
              <a:t>Best Kids Product – Chicago, U.S.A</a:t>
            </a:r>
          </a:p>
        </p:txBody>
      </p:sp>
      <p:sp>
        <p:nvSpPr>
          <p:cNvPr id="21511" name="Text Box 13"/>
          <p:cNvSpPr txBox="1">
            <a:spLocks noChangeArrowheads="1"/>
          </p:cNvSpPr>
          <p:nvPr/>
        </p:nvSpPr>
        <p:spPr bwMode="auto">
          <a:xfrm>
            <a:off x="838200" y="6491288"/>
            <a:ext cx="3429000" cy="366712"/>
          </a:xfrm>
          <a:prstGeom prst="rect">
            <a:avLst/>
          </a:prstGeom>
          <a:noFill/>
          <a:ln w="9525">
            <a:noFill/>
            <a:miter lim="800000"/>
            <a:headEnd/>
            <a:tailEnd/>
          </a:ln>
        </p:spPr>
        <p:txBody>
          <a:bodyPr>
            <a:spAutoFit/>
          </a:bodyPr>
          <a:lstStyle/>
          <a:p>
            <a:pPr>
              <a:spcBef>
                <a:spcPct val="50000"/>
              </a:spcBef>
            </a:pPr>
            <a:r>
              <a:rPr lang="en-US" sz="1200" i="1">
                <a:latin typeface="Comic Sans MS" pitchFamily="66" charset="0"/>
              </a:rPr>
              <a:t>“Conservation through Innovation”</a:t>
            </a:r>
            <a:r>
              <a:rPr lang="en-US"/>
              <a:t> </a:t>
            </a:r>
          </a:p>
        </p:txBody>
      </p:sp>
      <p:graphicFrame>
        <p:nvGraphicFramePr>
          <p:cNvPr id="21506" name="Object 14"/>
          <p:cNvGraphicFramePr>
            <a:graphicFrameLocks noChangeAspect="1"/>
          </p:cNvGraphicFramePr>
          <p:nvPr>
            <p:ph/>
          </p:nvPr>
        </p:nvGraphicFramePr>
        <p:xfrm>
          <a:off x="381000" y="6096000"/>
          <a:ext cx="517525" cy="609600"/>
        </p:xfrm>
        <a:graphic>
          <a:graphicData uri="http://schemas.openxmlformats.org/presentationml/2006/ole">
            <p:oleObj spid="_x0000_s21506" name="CorelDRAW" r:id="rId5" imgW="3805200" imgH="4475520" progId="CorelDraw.Graphic.11">
              <p:embed/>
            </p:oleObj>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18" descr="Layout"/>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2532" name="Rectangle 5"/>
          <p:cNvSpPr>
            <a:spLocks noChangeArrowheads="1"/>
          </p:cNvSpPr>
          <p:nvPr/>
        </p:nvSpPr>
        <p:spPr bwMode="auto">
          <a:xfrm>
            <a:off x="609600" y="5470525"/>
            <a:ext cx="7777163" cy="1006475"/>
          </a:xfrm>
          <a:prstGeom prst="rect">
            <a:avLst/>
          </a:prstGeom>
          <a:noFill/>
          <a:ln w="9525">
            <a:noFill/>
            <a:miter lim="800000"/>
            <a:headEnd/>
            <a:tailEnd/>
          </a:ln>
        </p:spPr>
        <p:txBody>
          <a:bodyPr anchor="ctr">
            <a:spAutoFit/>
          </a:bodyPr>
          <a:lstStyle/>
          <a:p>
            <a:pPr algn="ctr">
              <a:buFont typeface="Times New Roman" pitchFamily="18" charset="0"/>
              <a:buChar char="•"/>
              <a:tabLst>
                <a:tab pos="457200" algn="l"/>
              </a:tabLst>
            </a:pPr>
            <a:r>
              <a:rPr lang="en-US" sz="2000" b="1"/>
              <a:t>Named by the Newsweek Magazine (Japanese Edition) as</a:t>
            </a:r>
            <a:r>
              <a:rPr lang="en-US" sz="2000"/>
              <a:t> </a:t>
            </a:r>
            <a:r>
              <a:rPr lang="en-US" sz="2000" b="1"/>
              <a:t>one of hundred Social Entrepreneurs affecting change in the world</a:t>
            </a:r>
            <a:r>
              <a:rPr lang="en-US" sz="2000"/>
              <a:t> - June 2007.</a:t>
            </a:r>
          </a:p>
        </p:txBody>
      </p:sp>
      <p:pic>
        <p:nvPicPr>
          <p:cNvPr id="22533" name="Picture 6" descr="newsweek_japan_01"/>
          <p:cNvPicPr>
            <a:picLocks noChangeAspect="1" noChangeArrowheads="1"/>
          </p:cNvPicPr>
          <p:nvPr/>
        </p:nvPicPr>
        <p:blipFill>
          <a:blip r:embed="rId4"/>
          <a:srcRect/>
          <a:stretch>
            <a:fillRect/>
          </a:stretch>
        </p:blipFill>
        <p:spPr bwMode="auto">
          <a:xfrm>
            <a:off x="914400" y="1203325"/>
            <a:ext cx="3052763" cy="4114800"/>
          </a:xfrm>
          <a:prstGeom prst="rect">
            <a:avLst/>
          </a:prstGeom>
          <a:noFill/>
          <a:ln w="9525">
            <a:noFill/>
            <a:miter lim="800000"/>
            <a:headEnd/>
            <a:tailEnd/>
          </a:ln>
        </p:spPr>
      </p:pic>
      <p:pic>
        <p:nvPicPr>
          <p:cNvPr id="22534" name="Picture 7" descr="newsweek_japan_02"/>
          <p:cNvPicPr>
            <a:picLocks noChangeAspect="1" noChangeArrowheads="1"/>
          </p:cNvPicPr>
          <p:nvPr/>
        </p:nvPicPr>
        <p:blipFill>
          <a:blip r:embed="rId5"/>
          <a:srcRect/>
          <a:stretch>
            <a:fillRect/>
          </a:stretch>
        </p:blipFill>
        <p:spPr bwMode="auto">
          <a:xfrm>
            <a:off x="4343400" y="1812925"/>
            <a:ext cx="3962400" cy="2620963"/>
          </a:xfrm>
          <a:prstGeom prst="rect">
            <a:avLst/>
          </a:prstGeom>
          <a:noFill/>
          <a:ln w="9525">
            <a:noFill/>
            <a:miter lim="800000"/>
            <a:headEnd/>
            <a:tailEnd/>
          </a:ln>
        </p:spPr>
      </p:pic>
      <p:sp>
        <p:nvSpPr>
          <p:cNvPr id="22535" name="Text Box 8"/>
          <p:cNvSpPr txBox="1">
            <a:spLocks noChangeArrowheads="1"/>
          </p:cNvSpPr>
          <p:nvPr/>
        </p:nvSpPr>
        <p:spPr bwMode="auto">
          <a:xfrm>
            <a:off x="1219200" y="195263"/>
            <a:ext cx="6762750" cy="641350"/>
          </a:xfrm>
          <a:prstGeom prst="rect">
            <a:avLst/>
          </a:prstGeom>
          <a:noFill/>
          <a:ln w="9525">
            <a:noFill/>
            <a:miter lim="800000"/>
            <a:headEnd/>
            <a:tailEnd/>
          </a:ln>
        </p:spPr>
        <p:txBody>
          <a:bodyPr wrap="none">
            <a:spAutoFit/>
          </a:bodyPr>
          <a:lstStyle/>
          <a:p>
            <a:r>
              <a:rPr lang="en-US" sz="3600" b="1">
                <a:latin typeface="Arial" charset="0"/>
              </a:rPr>
              <a:t>Newsweek cover page - Japan</a:t>
            </a:r>
          </a:p>
        </p:txBody>
      </p:sp>
      <p:sp>
        <p:nvSpPr>
          <p:cNvPr id="22536" name="Text Box 12"/>
          <p:cNvSpPr txBox="1">
            <a:spLocks noChangeArrowheads="1"/>
          </p:cNvSpPr>
          <p:nvPr/>
        </p:nvSpPr>
        <p:spPr bwMode="auto">
          <a:xfrm>
            <a:off x="838200" y="6491288"/>
            <a:ext cx="3429000" cy="366712"/>
          </a:xfrm>
          <a:prstGeom prst="rect">
            <a:avLst/>
          </a:prstGeom>
          <a:noFill/>
          <a:ln w="9525">
            <a:noFill/>
            <a:miter lim="800000"/>
            <a:headEnd/>
            <a:tailEnd/>
          </a:ln>
        </p:spPr>
        <p:txBody>
          <a:bodyPr>
            <a:spAutoFit/>
          </a:bodyPr>
          <a:lstStyle/>
          <a:p>
            <a:pPr>
              <a:spcBef>
                <a:spcPct val="50000"/>
              </a:spcBef>
            </a:pPr>
            <a:r>
              <a:rPr lang="en-US" sz="1200" i="1">
                <a:latin typeface="Comic Sans MS" pitchFamily="66" charset="0"/>
              </a:rPr>
              <a:t>“Conservation through Innovation”</a:t>
            </a:r>
            <a:r>
              <a:rPr lang="en-US"/>
              <a:t> </a:t>
            </a:r>
          </a:p>
        </p:txBody>
      </p:sp>
      <p:graphicFrame>
        <p:nvGraphicFramePr>
          <p:cNvPr id="22530" name="Object 13"/>
          <p:cNvGraphicFramePr>
            <a:graphicFrameLocks noChangeAspect="1"/>
          </p:cNvGraphicFramePr>
          <p:nvPr>
            <p:ph idx="1"/>
          </p:nvPr>
        </p:nvGraphicFramePr>
        <p:xfrm>
          <a:off x="381000" y="6096000"/>
          <a:ext cx="514350" cy="603250"/>
        </p:xfrm>
        <a:graphic>
          <a:graphicData uri="http://schemas.openxmlformats.org/presentationml/2006/ole">
            <p:oleObj spid="_x0000_s22530" name="CorelDRAW" r:id="rId6" imgW="3805200" imgH="4475520" progId="CorelDraw.Graphic.11">
              <p:embed/>
            </p:oleObj>
          </a:graphicData>
        </a:graphic>
      </p:graphicFrame>
      <p:sp>
        <p:nvSpPr>
          <p:cNvPr id="22537" name="Oval 16"/>
          <p:cNvSpPr>
            <a:spLocks noChangeArrowheads="1"/>
          </p:cNvSpPr>
          <p:nvPr/>
        </p:nvSpPr>
        <p:spPr bwMode="auto">
          <a:xfrm>
            <a:off x="5105400" y="1524000"/>
            <a:ext cx="1295400" cy="1219200"/>
          </a:xfrm>
          <a:prstGeom prst="ellipse">
            <a:avLst/>
          </a:prstGeom>
          <a:noFill/>
          <a:ln w="38100">
            <a:solidFill>
              <a:srgbClr val="FF0000"/>
            </a:solidFill>
            <a:round/>
            <a:headEnd/>
            <a:tailEnd/>
          </a:ln>
        </p:spPr>
        <p:txBody>
          <a:bodyPr wrap="none" anchor="ctr"/>
          <a:lstStyle/>
          <a:p>
            <a:pPr algn="ctr"/>
            <a:endParaRPr lang="en-US"/>
          </a:p>
        </p:txBody>
      </p:sp>
      <p:sp>
        <p:nvSpPr>
          <p:cNvPr id="22538" name="Oval 17"/>
          <p:cNvSpPr>
            <a:spLocks noChangeArrowheads="1"/>
          </p:cNvSpPr>
          <p:nvPr/>
        </p:nvSpPr>
        <p:spPr bwMode="auto">
          <a:xfrm>
            <a:off x="609600" y="2895600"/>
            <a:ext cx="990600" cy="990600"/>
          </a:xfrm>
          <a:prstGeom prst="ellipse">
            <a:avLst/>
          </a:prstGeom>
          <a:noFill/>
          <a:ln w="38100">
            <a:solidFill>
              <a:srgbClr val="FF0000"/>
            </a:solidFill>
            <a:round/>
            <a:headEnd/>
            <a:tailEnd/>
          </a:ln>
        </p:spPr>
        <p:txBody>
          <a:bodyPr wrap="none" anchor="ctr"/>
          <a:lstStyle/>
          <a:p>
            <a:pPr algn="ct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13" descr="Layout"/>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50181" name="Text Box 5"/>
          <p:cNvSpPr txBox="1">
            <a:spLocks noChangeArrowheads="1"/>
          </p:cNvSpPr>
          <p:nvPr/>
        </p:nvSpPr>
        <p:spPr bwMode="auto">
          <a:xfrm>
            <a:off x="-533400" y="2057400"/>
            <a:ext cx="10287000" cy="1068388"/>
          </a:xfrm>
          <a:prstGeom prst="rect">
            <a:avLst/>
          </a:prstGeom>
          <a:noFill/>
          <a:ln w="9525">
            <a:noFill/>
            <a:miter lim="800000"/>
            <a:headEnd/>
            <a:tailEnd/>
          </a:ln>
          <a:effectLst/>
        </p:spPr>
        <p:txBody>
          <a:bodyPr>
            <a:spAutoFit/>
          </a:bodyPr>
          <a:lstStyle/>
          <a:p>
            <a:pPr>
              <a:defRPr/>
            </a:pPr>
            <a:endParaRPr lang="en-US" sz="3600" b="1">
              <a:effectLst>
                <a:outerShdw blurRad="38100" dist="38100" dir="2700000" algn="tl">
                  <a:srgbClr val="C0C0C0"/>
                </a:outerShdw>
              </a:effectLst>
            </a:endParaRPr>
          </a:p>
          <a:p>
            <a:pPr algn="ctr">
              <a:defRPr/>
            </a:pPr>
            <a:r>
              <a:rPr lang="en-US" sz="2800" b="1">
                <a:effectLst>
                  <a:outerShdw blurRad="38100" dist="38100" dir="2700000" algn="tl">
                    <a:srgbClr val="C0C0C0"/>
                  </a:outerShdw>
                </a:effectLst>
                <a:latin typeface="Arial" charset="0"/>
              </a:rPr>
              <a:t>“Conserving Nature by Recycling Waste - Profitably.”</a:t>
            </a:r>
          </a:p>
        </p:txBody>
      </p:sp>
      <p:sp>
        <p:nvSpPr>
          <p:cNvPr id="50182" name="Text Box 6"/>
          <p:cNvSpPr txBox="1">
            <a:spLocks noChangeArrowheads="1"/>
          </p:cNvSpPr>
          <p:nvPr/>
        </p:nvSpPr>
        <p:spPr bwMode="auto">
          <a:xfrm>
            <a:off x="2895600" y="1066800"/>
            <a:ext cx="3733800" cy="823913"/>
          </a:xfrm>
          <a:prstGeom prst="rect">
            <a:avLst/>
          </a:prstGeom>
          <a:noFill/>
          <a:ln w="9525">
            <a:noFill/>
            <a:miter lim="800000"/>
            <a:headEnd/>
            <a:tailEnd/>
          </a:ln>
          <a:effectLst/>
        </p:spPr>
        <p:txBody>
          <a:bodyPr>
            <a:spAutoFit/>
          </a:bodyPr>
          <a:lstStyle/>
          <a:p>
            <a:pPr>
              <a:spcBef>
                <a:spcPct val="50000"/>
              </a:spcBef>
              <a:defRPr/>
            </a:pPr>
            <a:r>
              <a:rPr lang="en-US" sz="4800" b="1">
                <a:effectLst>
                  <a:outerShdw blurRad="38100" dist="38100" dir="2700000" algn="tl">
                    <a:srgbClr val="C0C0C0"/>
                  </a:outerShdw>
                </a:effectLst>
                <a:latin typeface="Arial" charset="0"/>
              </a:rPr>
              <a:t>Our Vision</a:t>
            </a:r>
          </a:p>
        </p:txBody>
      </p:sp>
      <p:sp>
        <p:nvSpPr>
          <p:cNvPr id="23558" name="Text Box 9"/>
          <p:cNvSpPr txBox="1">
            <a:spLocks noChangeArrowheads="1"/>
          </p:cNvSpPr>
          <p:nvPr/>
        </p:nvSpPr>
        <p:spPr bwMode="auto">
          <a:xfrm>
            <a:off x="838200" y="6491288"/>
            <a:ext cx="3429000" cy="366712"/>
          </a:xfrm>
          <a:prstGeom prst="rect">
            <a:avLst/>
          </a:prstGeom>
          <a:noFill/>
          <a:ln w="9525">
            <a:noFill/>
            <a:miter lim="800000"/>
            <a:headEnd/>
            <a:tailEnd/>
          </a:ln>
        </p:spPr>
        <p:txBody>
          <a:bodyPr>
            <a:spAutoFit/>
          </a:bodyPr>
          <a:lstStyle/>
          <a:p>
            <a:pPr>
              <a:spcBef>
                <a:spcPct val="50000"/>
              </a:spcBef>
            </a:pPr>
            <a:r>
              <a:rPr lang="en-US" sz="1200" i="1">
                <a:latin typeface="Comic Sans MS" pitchFamily="66" charset="0"/>
              </a:rPr>
              <a:t>“Conservation through Innovation”</a:t>
            </a:r>
            <a:r>
              <a:rPr lang="en-US"/>
              <a:t> </a:t>
            </a:r>
          </a:p>
        </p:txBody>
      </p:sp>
      <p:graphicFrame>
        <p:nvGraphicFramePr>
          <p:cNvPr id="23554" name="Object 10"/>
          <p:cNvGraphicFramePr>
            <a:graphicFrameLocks noChangeAspect="1"/>
          </p:cNvGraphicFramePr>
          <p:nvPr>
            <p:ph idx="1"/>
          </p:nvPr>
        </p:nvGraphicFramePr>
        <p:xfrm>
          <a:off x="392113" y="6096000"/>
          <a:ext cx="525462" cy="615950"/>
        </p:xfrm>
        <a:graphic>
          <a:graphicData uri="http://schemas.openxmlformats.org/presentationml/2006/ole">
            <p:oleObj spid="_x0000_s23554" name="CorelDRAW" r:id="rId4" imgW="3805200" imgH="4475520" progId="CorelDraw.Graphic.11">
              <p:embed/>
            </p:oleObj>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1" descr="Layout"/>
          <p:cNvPicPr>
            <a:picLocks noChangeAspect="1" noChangeArrowheads="1"/>
          </p:cNvPicPr>
          <p:nvPr/>
        </p:nvPicPr>
        <p:blipFill>
          <a:blip r:embed="rId3"/>
          <a:srcRect/>
          <a:stretch>
            <a:fillRect/>
          </a:stretch>
        </p:blipFill>
        <p:spPr bwMode="auto">
          <a:xfrm>
            <a:off x="0" y="-76200"/>
            <a:ext cx="9144000" cy="6934200"/>
          </a:xfrm>
          <a:prstGeom prst="rect">
            <a:avLst/>
          </a:prstGeom>
          <a:noFill/>
          <a:ln w="9525">
            <a:noFill/>
            <a:miter lim="800000"/>
            <a:headEnd/>
            <a:tailEnd/>
          </a:ln>
        </p:spPr>
      </p:pic>
      <p:sp>
        <p:nvSpPr>
          <p:cNvPr id="2052" name="Text Box 5"/>
          <p:cNvSpPr txBox="1">
            <a:spLocks noChangeArrowheads="1"/>
          </p:cNvSpPr>
          <p:nvPr/>
        </p:nvSpPr>
        <p:spPr bwMode="auto">
          <a:xfrm>
            <a:off x="2133600" y="152400"/>
            <a:ext cx="3903663" cy="646113"/>
          </a:xfrm>
          <a:prstGeom prst="rect">
            <a:avLst/>
          </a:prstGeom>
          <a:noFill/>
          <a:ln w="9525">
            <a:noFill/>
            <a:miter lim="800000"/>
            <a:headEnd/>
            <a:tailEnd/>
          </a:ln>
        </p:spPr>
        <p:txBody>
          <a:bodyPr wrap="none">
            <a:spAutoFit/>
          </a:bodyPr>
          <a:lstStyle/>
          <a:p>
            <a:pPr algn="ctr"/>
            <a:r>
              <a:rPr lang="en-US" sz="3600" b="1">
                <a:latin typeface="Arial Unicode MS" pitchFamily="34" charset="-128"/>
              </a:rPr>
              <a:t>Growing Pains….!</a:t>
            </a:r>
          </a:p>
        </p:txBody>
      </p:sp>
      <p:sp>
        <p:nvSpPr>
          <p:cNvPr id="2053" name="Text Box 6"/>
          <p:cNvSpPr txBox="1">
            <a:spLocks noChangeArrowheads="1"/>
          </p:cNvSpPr>
          <p:nvPr/>
        </p:nvSpPr>
        <p:spPr bwMode="auto">
          <a:xfrm>
            <a:off x="488950" y="1166813"/>
            <a:ext cx="7527925" cy="4524375"/>
          </a:xfrm>
          <a:prstGeom prst="rect">
            <a:avLst/>
          </a:prstGeom>
          <a:noFill/>
          <a:ln w="9525">
            <a:noFill/>
            <a:miter lim="800000"/>
            <a:headEnd/>
            <a:tailEnd/>
          </a:ln>
        </p:spPr>
        <p:txBody>
          <a:bodyPr wrap="none">
            <a:spAutoFit/>
          </a:bodyPr>
          <a:lstStyle/>
          <a:p>
            <a:pPr>
              <a:buFontTx/>
              <a:buChar char="•"/>
            </a:pPr>
            <a:r>
              <a:rPr lang="en-US" b="1"/>
              <a:t> Started manufacturing paper from the paper waste of our family </a:t>
            </a:r>
          </a:p>
          <a:p>
            <a:r>
              <a:rPr lang="en-US" b="1"/>
              <a:t>  printing press. </a:t>
            </a:r>
          </a:p>
          <a:p>
            <a:endParaRPr lang="en-US" b="1"/>
          </a:p>
          <a:p>
            <a:pPr>
              <a:buFontTx/>
              <a:buChar char="•"/>
            </a:pPr>
            <a:r>
              <a:rPr lang="en-US" b="1"/>
              <a:t> Money – From savings</a:t>
            </a:r>
          </a:p>
          <a:p>
            <a:endParaRPr lang="en-US" b="1"/>
          </a:p>
          <a:p>
            <a:pPr>
              <a:buFontTx/>
              <a:buChar char="•"/>
            </a:pPr>
            <a:r>
              <a:rPr lang="en-US" b="1"/>
              <a:t> First machine – Hollander beater to pulp cellulose fiber </a:t>
            </a:r>
          </a:p>
          <a:p>
            <a:r>
              <a:rPr lang="en-US" b="1"/>
              <a:t>  ( Larger version of Kitchen blender)</a:t>
            </a:r>
          </a:p>
          <a:p>
            <a:endParaRPr lang="en-US" b="1"/>
          </a:p>
          <a:p>
            <a:pPr>
              <a:buFontTx/>
              <a:buChar char="•"/>
            </a:pPr>
            <a:r>
              <a:rPr lang="en-US" b="1"/>
              <a:t> First employees – Seven including me </a:t>
            </a:r>
          </a:p>
          <a:p>
            <a:endParaRPr lang="en-US" b="1"/>
          </a:p>
          <a:p>
            <a:pPr>
              <a:buFontTx/>
              <a:buChar char="•"/>
            </a:pPr>
            <a:r>
              <a:rPr lang="en-US" b="1"/>
              <a:t> Location – Abandoned brick making plant in kegalle</a:t>
            </a:r>
          </a:p>
          <a:p>
            <a:pPr>
              <a:buFontTx/>
              <a:buChar char="•"/>
            </a:pPr>
            <a:endParaRPr lang="en-US" b="1"/>
          </a:p>
          <a:p>
            <a:pPr>
              <a:buFontTx/>
              <a:buChar char="•"/>
            </a:pPr>
            <a:r>
              <a:rPr lang="en-US" b="1"/>
              <a:t> Then we started pulping different natural fibers like banana bark, </a:t>
            </a:r>
          </a:p>
          <a:p>
            <a:r>
              <a:rPr lang="en-US" b="1"/>
              <a:t>   sugar cane baggash, ladies fingers bark.</a:t>
            </a:r>
          </a:p>
          <a:p>
            <a:endParaRPr lang="en-US" b="1"/>
          </a:p>
          <a:p>
            <a:endParaRPr lang="en-US" b="1"/>
          </a:p>
        </p:txBody>
      </p:sp>
      <p:sp>
        <p:nvSpPr>
          <p:cNvPr id="2054" name="Text Box 10"/>
          <p:cNvSpPr txBox="1">
            <a:spLocks noChangeArrowheads="1"/>
          </p:cNvSpPr>
          <p:nvPr/>
        </p:nvSpPr>
        <p:spPr bwMode="auto">
          <a:xfrm>
            <a:off x="838200" y="6491288"/>
            <a:ext cx="3429000" cy="366712"/>
          </a:xfrm>
          <a:prstGeom prst="rect">
            <a:avLst/>
          </a:prstGeom>
          <a:noFill/>
          <a:ln w="9525">
            <a:noFill/>
            <a:miter lim="800000"/>
            <a:headEnd/>
            <a:tailEnd/>
          </a:ln>
        </p:spPr>
        <p:txBody>
          <a:bodyPr>
            <a:spAutoFit/>
          </a:bodyPr>
          <a:lstStyle/>
          <a:p>
            <a:pPr>
              <a:spcBef>
                <a:spcPct val="50000"/>
              </a:spcBef>
            </a:pPr>
            <a:r>
              <a:rPr lang="en-US" sz="1200" i="1" dirty="0">
                <a:latin typeface="Comic Sans MS" pitchFamily="66" charset="0"/>
              </a:rPr>
              <a:t>“Conservation through Innovation”</a:t>
            </a:r>
            <a:r>
              <a:rPr lang="en-US" dirty="0"/>
              <a:t> </a:t>
            </a:r>
          </a:p>
        </p:txBody>
      </p:sp>
      <p:graphicFrame>
        <p:nvGraphicFramePr>
          <p:cNvPr id="2050" name="Object 14"/>
          <p:cNvGraphicFramePr>
            <a:graphicFrameLocks noChangeAspect="1"/>
          </p:cNvGraphicFramePr>
          <p:nvPr>
            <p:ph idx="1"/>
          </p:nvPr>
        </p:nvGraphicFramePr>
        <p:xfrm>
          <a:off x="304800" y="6096000"/>
          <a:ext cx="573088" cy="633413"/>
        </p:xfrm>
        <a:graphic>
          <a:graphicData uri="http://schemas.openxmlformats.org/presentationml/2006/ole">
            <p:oleObj spid="_x0000_s2050" name="CorelDRAW" r:id="rId4" imgW="2054160" imgH="2273400" progId="CorelDRAW.Graphic.13">
              <p:embed/>
            </p:oleObj>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14" descr="Layout"/>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4580" name="Rectangle 2"/>
          <p:cNvSpPr>
            <a:spLocks noGrp="1" noChangeArrowheads="1"/>
          </p:cNvSpPr>
          <p:nvPr>
            <p:ph type="title"/>
          </p:nvPr>
        </p:nvSpPr>
        <p:spPr/>
        <p:txBody>
          <a:bodyPr/>
          <a:lstStyle/>
          <a:p>
            <a:pPr eaLnBrk="1" hangingPunct="1"/>
            <a:r>
              <a:rPr lang="en-US" sz="3600" b="1" smtClean="0"/>
              <a:t>The Human – Elephant Conflict in </a:t>
            </a:r>
            <a:br>
              <a:rPr lang="en-US" sz="3600" b="1" smtClean="0"/>
            </a:br>
            <a:r>
              <a:rPr lang="en-US" sz="3600" b="1" smtClean="0"/>
              <a:t>Sri Lanka </a:t>
            </a:r>
          </a:p>
        </p:txBody>
      </p:sp>
      <p:pic>
        <p:nvPicPr>
          <p:cNvPr id="24581" name="Picture 5" descr="conflict"/>
          <p:cNvPicPr>
            <a:picLocks noChangeAspect="1" noChangeArrowheads="1"/>
          </p:cNvPicPr>
          <p:nvPr/>
        </p:nvPicPr>
        <p:blipFill>
          <a:blip r:embed="rId4"/>
          <a:srcRect/>
          <a:stretch>
            <a:fillRect/>
          </a:stretch>
        </p:blipFill>
        <p:spPr bwMode="auto">
          <a:xfrm>
            <a:off x="3810000" y="4038600"/>
            <a:ext cx="2743200" cy="2058988"/>
          </a:xfrm>
          <a:prstGeom prst="rect">
            <a:avLst/>
          </a:prstGeom>
          <a:noFill/>
          <a:ln w="9525">
            <a:noFill/>
            <a:miter lim="800000"/>
            <a:headEnd/>
            <a:tailEnd/>
          </a:ln>
        </p:spPr>
      </p:pic>
      <p:pic>
        <p:nvPicPr>
          <p:cNvPr id="24582" name="Picture 6" descr="Confilct2"/>
          <p:cNvPicPr>
            <a:picLocks noChangeAspect="1" noChangeArrowheads="1"/>
          </p:cNvPicPr>
          <p:nvPr/>
        </p:nvPicPr>
        <p:blipFill>
          <a:blip r:embed="rId5"/>
          <a:srcRect/>
          <a:stretch>
            <a:fillRect/>
          </a:stretch>
        </p:blipFill>
        <p:spPr bwMode="auto">
          <a:xfrm>
            <a:off x="3810000" y="1752600"/>
            <a:ext cx="2743200" cy="2057400"/>
          </a:xfrm>
          <a:prstGeom prst="rect">
            <a:avLst/>
          </a:prstGeom>
          <a:noFill/>
          <a:ln w="9525">
            <a:noFill/>
            <a:miter lim="800000"/>
            <a:headEnd/>
            <a:tailEnd/>
          </a:ln>
        </p:spPr>
      </p:pic>
      <p:pic>
        <p:nvPicPr>
          <p:cNvPr id="24583" name="Picture 7" descr="16"/>
          <p:cNvPicPr>
            <a:picLocks noChangeAspect="1" noChangeArrowheads="1"/>
          </p:cNvPicPr>
          <p:nvPr/>
        </p:nvPicPr>
        <p:blipFill>
          <a:blip r:embed="rId6"/>
          <a:srcRect/>
          <a:stretch>
            <a:fillRect/>
          </a:stretch>
        </p:blipFill>
        <p:spPr bwMode="auto">
          <a:xfrm>
            <a:off x="304800" y="1981200"/>
            <a:ext cx="2971800" cy="1676400"/>
          </a:xfrm>
          <a:prstGeom prst="rect">
            <a:avLst/>
          </a:prstGeom>
          <a:noFill/>
          <a:ln w="9525">
            <a:noFill/>
            <a:miter lim="800000"/>
            <a:headEnd/>
            <a:tailEnd/>
          </a:ln>
        </p:spPr>
      </p:pic>
      <p:pic>
        <p:nvPicPr>
          <p:cNvPr id="24584" name="Picture 8" descr="15"/>
          <p:cNvPicPr>
            <a:picLocks noChangeAspect="1" noChangeArrowheads="1"/>
          </p:cNvPicPr>
          <p:nvPr/>
        </p:nvPicPr>
        <p:blipFill>
          <a:blip r:embed="rId7"/>
          <a:srcRect/>
          <a:stretch>
            <a:fillRect/>
          </a:stretch>
        </p:blipFill>
        <p:spPr bwMode="auto">
          <a:xfrm>
            <a:off x="0" y="3886200"/>
            <a:ext cx="3581400" cy="1825625"/>
          </a:xfrm>
          <a:prstGeom prst="rect">
            <a:avLst/>
          </a:prstGeom>
          <a:noFill/>
          <a:ln w="9525">
            <a:noFill/>
            <a:miter lim="800000"/>
            <a:headEnd/>
            <a:tailEnd/>
          </a:ln>
        </p:spPr>
      </p:pic>
      <p:pic>
        <p:nvPicPr>
          <p:cNvPr id="24585" name="Picture 9" descr="14"/>
          <p:cNvPicPr>
            <a:picLocks noChangeAspect="1" noChangeArrowheads="1"/>
          </p:cNvPicPr>
          <p:nvPr/>
        </p:nvPicPr>
        <p:blipFill>
          <a:blip r:embed="rId8"/>
          <a:srcRect/>
          <a:stretch>
            <a:fillRect/>
          </a:stretch>
        </p:blipFill>
        <p:spPr bwMode="auto">
          <a:xfrm>
            <a:off x="6858000" y="914400"/>
            <a:ext cx="2036763" cy="5638800"/>
          </a:xfrm>
          <a:prstGeom prst="rect">
            <a:avLst/>
          </a:prstGeom>
          <a:noFill/>
          <a:ln w="9525">
            <a:noFill/>
            <a:miter lim="800000"/>
            <a:headEnd/>
            <a:tailEnd/>
          </a:ln>
        </p:spPr>
      </p:pic>
      <p:sp>
        <p:nvSpPr>
          <p:cNvPr id="24586" name="Text Box 11"/>
          <p:cNvSpPr txBox="1">
            <a:spLocks noChangeArrowheads="1"/>
          </p:cNvSpPr>
          <p:nvPr/>
        </p:nvSpPr>
        <p:spPr bwMode="auto">
          <a:xfrm>
            <a:off x="838200" y="6491288"/>
            <a:ext cx="3429000" cy="366712"/>
          </a:xfrm>
          <a:prstGeom prst="rect">
            <a:avLst/>
          </a:prstGeom>
          <a:noFill/>
          <a:ln w="9525">
            <a:noFill/>
            <a:miter lim="800000"/>
            <a:headEnd/>
            <a:tailEnd/>
          </a:ln>
        </p:spPr>
        <p:txBody>
          <a:bodyPr>
            <a:spAutoFit/>
          </a:bodyPr>
          <a:lstStyle/>
          <a:p>
            <a:pPr>
              <a:spcBef>
                <a:spcPct val="50000"/>
              </a:spcBef>
            </a:pPr>
            <a:r>
              <a:rPr lang="en-US" sz="1200" i="1">
                <a:latin typeface="Comic Sans MS" pitchFamily="66" charset="0"/>
              </a:rPr>
              <a:t>“Conservation through Innovation”</a:t>
            </a:r>
            <a:r>
              <a:rPr lang="en-US"/>
              <a:t> </a:t>
            </a:r>
          </a:p>
        </p:txBody>
      </p:sp>
      <p:graphicFrame>
        <p:nvGraphicFramePr>
          <p:cNvPr id="24578" name="Object 12"/>
          <p:cNvGraphicFramePr>
            <a:graphicFrameLocks noChangeAspect="1"/>
          </p:cNvGraphicFramePr>
          <p:nvPr>
            <p:ph idx="1"/>
          </p:nvPr>
        </p:nvGraphicFramePr>
        <p:xfrm>
          <a:off x="381000" y="6172200"/>
          <a:ext cx="460375" cy="539750"/>
        </p:xfrm>
        <a:graphic>
          <a:graphicData uri="http://schemas.openxmlformats.org/presentationml/2006/ole">
            <p:oleObj spid="_x0000_s24578" name="CorelDRAW" r:id="rId9" imgW="3805200" imgH="4475520" progId="CorelDraw.Graphic.11">
              <p:embed/>
            </p:oleObj>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3" descr="Layout"/>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grpSp>
        <p:nvGrpSpPr>
          <p:cNvPr id="25604" name="Group 26"/>
          <p:cNvGrpSpPr>
            <a:grpSpLocks/>
          </p:cNvGrpSpPr>
          <p:nvPr/>
        </p:nvGrpSpPr>
        <p:grpSpPr bwMode="auto">
          <a:xfrm>
            <a:off x="1447800" y="457200"/>
            <a:ext cx="6096000" cy="6096000"/>
            <a:chOff x="1440" y="579"/>
            <a:chExt cx="3024" cy="3357"/>
          </a:xfrm>
        </p:grpSpPr>
        <p:sp>
          <p:nvSpPr>
            <p:cNvPr id="25607" name="Oval 6"/>
            <p:cNvSpPr>
              <a:spLocks noChangeArrowheads="1"/>
            </p:cNvSpPr>
            <p:nvPr/>
          </p:nvSpPr>
          <p:spPr bwMode="auto">
            <a:xfrm>
              <a:off x="1778" y="579"/>
              <a:ext cx="2519" cy="1978"/>
            </a:xfrm>
            <a:prstGeom prst="ellipse">
              <a:avLst/>
            </a:prstGeom>
            <a:noFill/>
            <a:ln w="28575" algn="ctr">
              <a:solidFill>
                <a:srgbClr val="008000"/>
              </a:solidFill>
              <a:round/>
              <a:headEnd/>
              <a:tailEnd/>
            </a:ln>
          </p:spPr>
          <p:txBody>
            <a:bodyPr/>
            <a:lstStyle/>
            <a:p>
              <a:endParaRPr lang="en-US"/>
            </a:p>
          </p:txBody>
        </p:sp>
        <p:sp>
          <p:nvSpPr>
            <p:cNvPr id="25608" name="Oval 7"/>
            <p:cNvSpPr>
              <a:spLocks noChangeAspect="1" noChangeArrowheads="1"/>
            </p:cNvSpPr>
            <p:nvPr/>
          </p:nvSpPr>
          <p:spPr bwMode="auto">
            <a:xfrm>
              <a:off x="2718" y="692"/>
              <a:ext cx="726" cy="452"/>
            </a:xfrm>
            <a:prstGeom prst="ellipse">
              <a:avLst/>
            </a:prstGeom>
            <a:solidFill>
              <a:srgbClr val="99CC00"/>
            </a:solidFill>
            <a:ln w="9525">
              <a:noFill/>
              <a:round/>
              <a:headEnd/>
              <a:tailEnd/>
            </a:ln>
          </p:spPr>
          <p:txBody>
            <a:bodyPr/>
            <a:lstStyle/>
            <a:p>
              <a:pPr algn="ctr"/>
              <a:r>
                <a:rPr lang="en-US" sz="1200" b="1">
                  <a:latin typeface="Arial" charset="0"/>
                </a:rPr>
                <a:t>Available Land</a:t>
              </a:r>
            </a:p>
            <a:p>
              <a:endParaRPr lang="en-US">
                <a:latin typeface="Arial" charset="0"/>
              </a:endParaRPr>
            </a:p>
          </p:txBody>
        </p:sp>
        <p:sp>
          <p:nvSpPr>
            <p:cNvPr id="25609" name="Oval 8"/>
            <p:cNvSpPr>
              <a:spLocks noChangeAspect="1" noChangeArrowheads="1"/>
            </p:cNvSpPr>
            <p:nvPr/>
          </p:nvSpPr>
          <p:spPr bwMode="auto">
            <a:xfrm>
              <a:off x="1440" y="2444"/>
              <a:ext cx="1084" cy="621"/>
            </a:xfrm>
            <a:prstGeom prst="ellipse">
              <a:avLst/>
            </a:prstGeom>
            <a:solidFill>
              <a:srgbClr val="FFFF99"/>
            </a:solidFill>
            <a:ln w="6350">
              <a:solidFill>
                <a:srgbClr val="000000"/>
              </a:solidFill>
              <a:prstDash val="dash"/>
              <a:round/>
              <a:headEnd/>
              <a:tailEnd/>
            </a:ln>
          </p:spPr>
          <p:txBody>
            <a:bodyPr/>
            <a:lstStyle/>
            <a:p>
              <a:r>
                <a:rPr lang="en-US" sz="800">
                  <a:latin typeface="Arial" charset="0"/>
                </a:rPr>
                <a:t>- Income Levels</a:t>
              </a:r>
            </a:p>
            <a:p>
              <a:r>
                <a:rPr lang="en-US" sz="800">
                  <a:latin typeface="Arial" charset="0"/>
                </a:rPr>
                <a:t>- Income Method</a:t>
              </a:r>
            </a:p>
            <a:p>
              <a:r>
                <a:rPr lang="en-US" sz="800">
                  <a:latin typeface="Arial" charset="0"/>
                </a:rPr>
                <a:t>- Job Opportunities</a:t>
              </a:r>
            </a:p>
            <a:p>
              <a:pPr>
                <a:buFontTx/>
                <a:buChar char="-"/>
              </a:pPr>
              <a:r>
                <a:rPr lang="en-US" sz="800">
                  <a:latin typeface="Arial" charset="0"/>
                </a:rPr>
                <a:t> NGO / Government/     </a:t>
              </a:r>
            </a:p>
            <a:p>
              <a:r>
                <a:rPr lang="en-US" sz="800">
                  <a:latin typeface="Arial" charset="0"/>
                </a:rPr>
                <a:t>  Private Support </a:t>
              </a:r>
            </a:p>
            <a:p>
              <a:endParaRPr lang="en-US" sz="800">
                <a:latin typeface="Arial" charset="0"/>
              </a:endParaRPr>
            </a:p>
            <a:p>
              <a:endParaRPr lang="en-US" sz="800">
                <a:latin typeface="Arial" charset="0"/>
              </a:endParaRPr>
            </a:p>
          </p:txBody>
        </p:sp>
        <p:sp>
          <p:nvSpPr>
            <p:cNvPr id="25610" name="Oval 9"/>
            <p:cNvSpPr>
              <a:spLocks noChangeAspect="1" noChangeArrowheads="1"/>
            </p:cNvSpPr>
            <p:nvPr/>
          </p:nvSpPr>
          <p:spPr bwMode="auto">
            <a:xfrm>
              <a:off x="3396" y="2444"/>
              <a:ext cx="1068" cy="621"/>
            </a:xfrm>
            <a:prstGeom prst="ellipse">
              <a:avLst/>
            </a:prstGeom>
            <a:solidFill>
              <a:srgbClr val="FFFF99"/>
            </a:solidFill>
            <a:ln w="6350">
              <a:solidFill>
                <a:srgbClr val="000000"/>
              </a:solidFill>
              <a:prstDash val="dash"/>
              <a:round/>
              <a:headEnd/>
              <a:tailEnd/>
            </a:ln>
          </p:spPr>
          <p:txBody>
            <a:bodyPr/>
            <a:lstStyle/>
            <a:p>
              <a:r>
                <a:rPr lang="en-US" sz="800">
                  <a:latin typeface="Arial" charset="0"/>
                </a:rPr>
                <a:t>- Food/Water   </a:t>
              </a:r>
            </a:p>
            <a:p>
              <a:r>
                <a:rPr lang="en-US" sz="800">
                  <a:latin typeface="Arial" charset="0"/>
                </a:rPr>
                <a:t>  Availability</a:t>
              </a:r>
            </a:p>
            <a:p>
              <a:r>
                <a:rPr lang="en-US" sz="800">
                  <a:latin typeface="Arial" charset="0"/>
                </a:rPr>
                <a:t>- Safety Requirements</a:t>
              </a:r>
            </a:p>
            <a:p>
              <a:r>
                <a:rPr lang="en-US" sz="800">
                  <a:latin typeface="Arial" charset="0"/>
                </a:rPr>
                <a:t>- Migration Patterns </a:t>
              </a:r>
            </a:p>
            <a:p>
              <a:endParaRPr lang="en-US" sz="800">
                <a:latin typeface="Arial" charset="0"/>
              </a:endParaRPr>
            </a:p>
          </p:txBody>
        </p:sp>
        <p:sp>
          <p:nvSpPr>
            <p:cNvPr id="25611" name="Oval 10"/>
            <p:cNvSpPr>
              <a:spLocks noChangeArrowheads="1"/>
            </p:cNvSpPr>
            <p:nvPr/>
          </p:nvSpPr>
          <p:spPr bwMode="auto">
            <a:xfrm>
              <a:off x="2640" y="1968"/>
              <a:ext cx="864" cy="452"/>
            </a:xfrm>
            <a:prstGeom prst="ellipse">
              <a:avLst/>
            </a:prstGeom>
            <a:solidFill>
              <a:srgbClr val="99CC00"/>
            </a:solidFill>
            <a:ln w="9525">
              <a:noFill/>
              <a:round/>
              <a:headEnd/>
              <a:tailEnd/>
            </a:ln>
          </p:spPr>
          <p:txBody>
            <a:bodyPr/>
            <a:lstStyle/>
            <a:p>
              <a:pPr algn="ctr"/>
              <a:r>
                <a:rPr lang="en-US" sz="1100" b="1">
                  <a:latin typeface="Arial" charset="0"/>
                </a:rPr>
                <a:t>Government Policy</a:t>
              </a:r>
            </a:p>
            <a:p>
              <a:endParaRPr lang="en-US" sz="1100">
                <a:latin typeface="Arial" charset="0"/>
              </a:endParaRPr>
            </a:p>
          </p:txBody>
        </p:sp>
        <p:sp>
          <p:nvSpPr>
            <p:cNvPr id="25612" name="Text Box 12"/>
            <p:cNvSpPr txBox="1">
              <a:spLocks noChangeArrowheads="1"/>
            </p:cNvSpPr>
            <p:nvPr/>
          </p:nvSpPr>
          <p:spPr bwMode="auto">
            <a:xfrm>
              <a:off x="2784" y="1344"/>
              <a:ext cx="629" cy="247"/>
            </a:xfrm>
            <a:prstGeom prst="rect">
              <a:avLst/>
            </a:prstGeom>
            <a:noFill/>
            <a:ln w="9525" algn="ctr">
              <a:noFill/>
              <a:miter lim="800000"/>
              <a:headEnd/>
              <a:tailEnd/>
            </a:ln>
          </p:spPr>
          <p:txBody>
            <a:bodyPr/>
            <a:lstStyle/>
            <a:p>
              <a:r>
                <a:rPr lang="en-US" sz="1400" b="1">
                  <a:latin typeface="Arial" charset="0"/>
                </a:rPr>
                <a:t>Conflict</a:t>
              </a:r>
              <a:endParaRPr lang="en-US">
                <a:latin typeface="Arial" charset="0"/>
              </a:endParaRPr>
            </a:p>
          </p:txBody>
        </p:sp>
        <p:sp>
          <p:nvSpPr>
            <p:cNvPr id="25613" name="Line 13"/>
            <p:cNvSpPr>
              <a:spLocks noChangeShapeType="1"/>
            </p:cNvSpPr>
            <p:nvPr/>
          </p:nvSpPr>
          <p:spPr bwMode="auto">
            <a:xfrm>
              <a:off x="3057" y="1201"/>
              <a:ext cx="0" cy="734"/>
            </a:xfrm>
            <a:prstGeom prst="line">
              <a:avLst/>
            </a:prstGeom>
            <a:noFill/>
            <a:ln w="9525">
              <a:solidFill>
                <a:srgbClr val="FF0000"/>
              </a:solidFill>
              <a:prstDash val="dash"/>
              <a:round/>
              <a:headEnd type="triangle" w="med" len="med"/>
              <a:tailEnd type="triangle" w="med" len="med"/>
            </a:ln>
          </p:spPr>
          <p:txBody>
            <a:bodyPr/>
            <a:lstStyle/>
            <a:p>
              <a:endParaRPr lang="en-US"/>
            </a:p>
          </p:txBody>
        </p:sp>
        <p:sp>
          <p:nvSpPr>
            <p:cNvPr id="25614" name="Oval 14"/>
            <p:cNvSpPr>
              <a:spLocks noChangeAspect="1" noChangeArrowheads="1"/>
            </p:cNvSpPr>
            <p:nvPr/>
          </p:nvSpPr>
          <p:spPr bwMode="auto">
            <a:xfrm>
              <a:off x="1728" y="1314"/>
              <a:ext cx="864" cy="451"/>
            </a:xfrm>
            <a:prstGeom prst="ellipse">
              <a:avLst/>
            </a:prstGeom>
            <a:solidFill>
              <a:srgbClr val="99CC00"/>
            </a:solidFill>
            <a:ln w="9525">
              <a:noFill/>
              <a:round/>
              <a:headEnd/>
              <a:tailEnd/>
            </a:ln>
          </p:spPr>
          <p:txBody>
            <a:bodyPr/>
            <a:lstStyle/>
            <a:p>
              <a:pPr algn="ctr"/>
              <a:r>
                <a:rPr lang="en-US" sz="1200" b="1">
                  <a:latin typeface="Arial" charset="0"/>
                </a:rPr>
                <a:t>Human Population</a:t>
              </a:r>
              <a:endParaRPr lang="en-US" sz="1200">
                <a:latin typeface="Arial" charset="0"/>
              </a:endParaRPr>
            </a:p>
          </p:txBody>
        </p:sp>
        <p:sp>
          <p:nvSpPr>
            <p:cNvPr id="25615" name="Oval 15"/>
            <p:cNvSpPr>
              <a:spLocks noChangeAspect="1" noChangeArrowheads="1"/>
            </p:cNvSpPr>
            <p:nvPr/>
          </p:nvSpPr>
          <p:spPr bwMode="auto">
            <a:xfrm>
              <a:off x="3493" y="1314"/>
              <a:ext cx="875" cy="451"/>
            </a:xfrm>
            <a:prstGeom prst="ellipse">
              <a:avLst/>
            </a:prstGeom>
            <a:solidFill>
              <a:srgbClr val="99CC00"/>
            </a:solidFill>
            <a:ln w="9525">
              <a:noFill/>
              <a:round/>
              <a:headEnd/>
              <a:tailEnd/>
            </a:ln>
          </p:spPr>
          <p:txBody>
            <a:bodyPr/>
            <a:lstStyle/>
            <a:p>
              <a:pPr algn="ctr"/>
              <a:r>
                <a:rPr lang="en-US" sz="1200" b="1">
                  <a:latin typeface="Arial" charset="0"/>
                </a:rPr>
                <a:t>Elephant Population</a:t>
              </a:r>
              <a:endParaRPr lang="en-US">
                <a:latin typeface="Arial" charset="0"/>
              </a:endParaRPr>
            </a:p>
          </p:txBody>
        </p:sp>
        <p:sp>
          <p:nvSpPr>
            <p:cNvPr id="25616" name="Line 16"/>
            <p:cNvSpPr>
              <a:spLocks noChangeShapeType="1"/>
            </p:cNvSpPr>
            <p:nvPr/>
          </p:nvSpPr>
          <p:spPr bwMode="auto">
            <a:xfrm flipV="1">
              <a:off x="2475" y="1088"/>
              <a:ext cx="243" cy="226"/>
            </a:xfrm>
            <a:prstGeom prst="line">
              <a:avLst/>
            </a:prstGeom>
            <a:noFill/>
            <a:ln w="9525">
              <a:solidFill>
                <a:srgbClr val="000000"/>
              </a:solidFill>
              <a:round/>
              <a:headEnd type="triangle" w="med" len="med"/>
              <a:tailEnd type="triangle" w="med" len="med"/>
            </a:ln>
          </p:spPr>
          <p:txBody>
            <a:bodyPr/>
            <a:lstStyle/>
            <a:p>
              <a:endParaRPr lang="en-US"/>
            </a:p>
          </p:txBody>
        </p:sp>
        <p:sp>
          <p:nvSpPr>
            <p:cNvPr id="25617" name="Line 17"/>
            <p:cNvSpPr>
              <a:spLocks noChangeShapeType="1"/>
            </p:cNvSpPr>
            <p:nvPr/>
          </p:nvSpPr>
          <p:spPr bwMode="auto">
            <a:xfrm>
              <a:off x="2400" y="1776"/>
              <a:ext cx="291" cy="283"/>
            </a:xfrm>
            <a:prstGeom prst="line">
              <a:avLst/>
            </a:prstGeom>
            <a:noFill/>
            <a:ln w="9525">
              <a:solidFill>
                <a:srgbClr val="000000"/>
              </a:solidFill>
              <a:round/>
              <a:headEnd type="triangle" w="med" len="med"/>
              <a:tailEnd type="triangle" w="med" len="med"/>
            </a:ln>
          </p:spPr>
          <p:txBody>
            <a:bodyPr/>
            <a:lstStyle/>
            <a:p>
              <a:endParaRPr lang="en-US"/>
            </a:p>
          </p:txBody>
        </p:sp>
        <p:sp>
          <p:nvSpPr>
            <p:cNvPr id="25618" name="Line 18"/>
            <p:cNvSpPr>
              <a:spLocks noChangeShapeType="1"/>
            </p:cNvSpPr>
            <p:nvPr/>
          </p:nvSpPr>
          <p:spPr bwMode="auto">
            <a:xfrm flipV="1">
              <a:off x="3444" y="1766"/>
              <a:ext cx="243" cy="283"/>
            </a:xfrm>
            <a:prstGeom prst="line">
              <a:avLst/>
            </a:prstGeom>
            <a:noFill/>
            <a:ln w="9525">
              <a:solidFill>
                <a:srgbClr val="000000"/>
              </a:solidFill>
              <a:round/>
              <a:headEnd type="triangle" w="med" len="med"/>
              <a:tailEnd type="triangle" w="med" len="med"/>
            </a:ln>
          </p:spPr>
          <p:txBody>
            <a:bodyPr/>
            <a:lstStyle/>
            <a:p>
              <a:endParaRPr lang="en-US"/>
            </a:p>
          </p:txBody>
        </p:sp>
        <p:sp>
          <p:nvSpPr>
            <p:cNvPr id="25619" name="Line 19"/>
            <p:cNvSpPr>
              <a:spLocks noChangeShapeType="1"/>
            </p:cNvSpPr>
            <p:nvPr/>
          </p:nvSpPr>
          <p:spPr bwMode="auto">
            <a:xfrm>
              <a:off x="3444" y="1088"/>
              <a:ext cx="243" cy="226"/>
            </a:xfrm>
            <a:prstGeom prst="line">
              <a:avLst/>
            </a:prstGeom>
            <a:noFill/>
            <a:ln w="9525">
              <a:solidFill>
                <a:srgbClr val="000000"/>
              </a:solidFill>
              <a:round/>
              <a:headEnd type="triangle" w="med" len="med"/>
              <a:tailEnd type="triangle" w="med" len="med"/>
            </a:ln>
          </p:spPr>
          <p:txBody>
            <a:bodyPr/>
            <a:lstStyle/>
            <a:p>
              <a:endParaRPr lang="en-US"/>
            </a:p>
          </p:txBody>
        </p:sp>
        <p:sp>
          <p:nvSpPr>
            <p:cNvPr id="25620" name="Line 20"/>
            <p:cNvSpPr>
              <a:spLocks noChangeShapeType="1"/>
            </p:cNvSpPr>
            <p:nvPr/>
          </p:nvSpPr>
          <p:spPr bwMode="auto">
            <a:xfrm flipH="1" flipV="1">
              <a:off x="2185" y="1822"/>
              <a:ext cx="0" cy="679"/>
            </a:xfrm>
            <a:prstGeom prst="line">
              <a:avLst/>
            </a:prstGeom>
            <a:noFill/>
            <a:ln w="6350">
              <a:solidFill>
                <a:srgbClr val="000000"/>
              </a:solidFill>
              <a:prstDash val="lgDash"/>
              <a:round/>
              <a:headEnd type="triangle" w="med" len="med"/>
              <a:tailEnd type="triangle" w="med" len="med"/>
            </a:ln>
          </p:spPr>
          <p:txBody>
            <a:bodyPr/>
            <a:lstStyle/>
            <a:p>
              <a:endParaRPr lang="en-US"/>
            </a:p>
          </p:txBody>
        </p:sp>
        <p:sp>
          <p:nvSpPr>
            <p:cNvPr id="25621" name="Line 21"/>
            <p:cNvSpPr>
              <a:spLocks noChangeShapeType="1"/>
            </p:cNvSpPr>
            <p:nvPr/>
          </p:nvSpPr>
          <p:spPr bwMode="auto">
            <a:xfrm flipV="1">
              <a:off x="3832" y="1822"/>
              <a:ext cx="0" cy="679"/>
            </a:xfrm>
            <a:prstGeom prst="line">
              <a:avLst/>
            </a:prstGeom>
            <a:noFill/>
            <a:ln w="6350">
              <a:solidFill>
                <a:srgbClr val="000000"/>
              </a:solidFill>
              <a:prstDash val="lgDash"/>
              <a:round/>
              <a:headEnd type="triangle" w="med" len="med"/>
              <a:tailEnd type="triangle" w="med" len="med"/>
            </a:ln>
          </p:spPr>
          <p:txBody>
            <a:bodyPr/>
            <a:lstStyle/>
            <a:p>
              <a:endParaRPr lang="en-US"/>
            </a:p>
          </p:txBody>
        </p:sp>
        <p:sp>
          <p:nvSpPr>
            <p:cNvPr id="25622" name="Line 22"/>
            <p:cNvSpPr>
              <a:spLocks noChangeShapeType="1"/>
            </p:cNvSpPr>
            <p:nvPr/>
          </p:nvSpPr>
          <p:spPr bwMode="auto">
            <a:xfrm>
              <a:off x="2572" y="2783"/>
              <a:ext cx="775" cy="1"/>
            </a:xfrm>
            <a:prstGeom prst="line">
              <a:avLst/>
            </a:prstGeom>
            <a:noFill/>
            <a:ln w="28575">
              <a:solidFill>
                <a:srgbClr val="FF0000"/>
              </a:solidFill>
              <a:round/>
              <a:headEnd type="triangle" w="med" len="med"/>
              <a:tailEnd type="triangle" w="med" len="med"/>
            </a:ln>
          </p:spPr>
          <p:txBody>
            <a:bodyPr/>
            <a:lstStyle/>
            <a:p>
              <a:endParaRPr lang="en-US"/>
            </a:p>
          </p:txBody>
        </p:sp>
        <p:sp>
          <p:nvSpPr>
            <p:cNvPr id="25623" name="Text Box 23"/>
            <p:cNvSpPr txBox="1">
              <a:spLocks noChangeArrowheads="1"/>
            </p:cNvSpPr>
            <p:nvPr/>
          </p:nvSpPr>
          <p:spPr bwMode="auto">
            <a:xfrm>
              <a:off x="2621" y="2645"/>
              <a:ext cx="678" cy="283"/>
            </a:xfrm>
            <a:prstGeom prst="rect">
              <a:avLst/>
            </a:prstGeom>
            <a:noFill/>
            <a:ln w="9525" algn="ctr">
              <a:noFill/>
              <a:miter lim="800000"/>
              <a:headEnd/>
              <a:tailEnd/>
            </a:ln>
          </p:spPr>
          <p:txBody>
            <a:bodyPr/>
            <a:lstStyle/>
            <a:p>
              <a:pPr algn="ctr"/>
              <a:r>
                <a:rPr lang="en-US" sz="1200" b="1">
                  <a:latin typeface="Arial" charset="0"/>
                </a:rPr>
                <a:t>Solutions to Mitigate Conflict</a:t>
              </a:r>
              <a:endParaRPr lang="en-US">
                <a:latin typeface="Arial" charset="0"/>
              </a:endParaRPr>
            </a:p>
          </p:txBody>
        </p:sp>
        <p:sp>
          <p:nvSpPr>
            <p:cNvPr id="25624" name="Oval 24"/>
            <p:cNvSpPr>
              <a:spLocks noChangeArrowheads="1"/>
            </p:cNvSpPr>
            <p:nvPr/>
          </p:nvSpPr>
          <p:spPr bwMode="auto">
            <a:xfrm>
              <a:off x="2206" y="3066"/>
              <a:ext cx="1490" cy="870"/>
            </a:xfrm>
            <a:prstGeom prst="ellipse">
              <a:avLst/>
            </a:prstGeom>
            <a:solidFill>
              <a:srgbClr val="CCFFFF"/>
            </a:solidFill>
            <a:ln w="9525">
              <a:solidFill>
                <a:srgbClr val="000000"/>
              </a:solidFill>
              <a:round/>
              <a:headEnd/>
              <a:tailEnd/>
            </a:ln>
          </p:spPr>
          <p:txBody>
            <a:bodyPr/>
            <a:lstStyle/>
            <a:p>
              <a:pPr>
                <a:buFontTx/>
                <a:buChar char="-"/>
              </a:pPr>
              <a:r>
                <a:rPr lang="en-US" sz="800" b="1">
                  <a:latin typeface="Arial" charset="0"/>
                </a:rPr>
                <a:t> Changing opportunities for</a:t>
              </a:r>
            </a:p>
            <a:p>
              <a:r>
                <a:rPr lang="en-US" sz="800" b="1">
                  <a:latin typeface="Arial" charset="0"/>
                </a:rPr>
                <a:t>  humans</a:t>
              </a:r>
            </a:p>
            <a:p>
              <a:r>
                <a:rPr lang="en-US" sz="800" b="1">
                  <a:latin typeface="Arial" charset="0"/>
                </a:rPr>
                <a:t>- Changing perceptions of</a:t>
              </a:r>
            </a:p>
            <a:p>
              <a:r>
                <a:rPr lang="en-US" sz="800" b="1">
                  <a:latin typeface="Arial" charset="0"/>
                </a:rPr>
                <a:t>  humans</a:t>
              </a:r>
            </a:p>
            <a:p>
              <a:r>
                <a:rPr lang="en-US" sz="800" b="1">
                  <a:latin typeface="Arial" charset="0"/>
                </a:rPr>
                <a:t>- Changing Government Policy </a:t>
              </a:r>
            </a:p>
            <a:p>
              <a:r>
                <a:rPr lang="en-US" sz="800" b="1">
                  <a:latin typeface="Arial" charset="0"/>
                </a:rPr>
                <a:t>- Using Scientific Research on  </a:t>
              </a:r>
            </a:p>
            <a:p>
              <a:r>
                <a:rPr lang="en-US" sz="800" b="1">
                  <a:latin typeface="Arial" charset="0"/>
                </a:rPr>
                <a:t>  elephants for their benefit</a:t>
              </a:r>
            </a:p>
            <a:p>
              <a:endParaRPr lang="en-US" sz="800">
                <a:latin typeface="Arial" charset="0"/>
              </a:endParaRPr>
            </a:p>
          </p:txBody>
        </p:sp>
        <p:sp>
          <p:nvSpPr>
            <p:cNvPr id="25625" name="Line 25"/>
            <p:cNvSpPr>
              <a:spLocks noChangeShapeType="1"/>
            </p:cNvSpPr>
            <p:nvPr/>
          </p:nvSpPr>
          <p:spPr bwMode="auto">
            <a:xfrm>
              <a:off x="2960" y="2783"/>
              <a:ext cx="0" cy="283"/>
            </a:xfrm>
            <a:prstGeom prst="line">
              <a:avLst/>
            </a:prstGeom>
            <a:noFill/>
            <a:ln w="9525">
              <a:solidFill>
                <a:srgbClr val="FF0000"/>
              </a:solidFill>
              <a:prstDash val="dash"/>
              <a:round/>
              <a:headEnd type="triangle" w="med" len="med"/>
              <a:tailEnd type="triangle" w="med" len="med"/>
            </a:ln>
          </p:spPr>
          <p:txBody>
            <a:bodyPr/>
            <a:lstStyle/>
            <a:p>
              <a:endParaRPr lang="en-US"/>
            </a:p>
          </p:txBody>
        </p:sp>
        <p:sp>
          <p:nvSpPr>
            <p:cNvPr id="25626" name="Line 11"/>
            <p:cNvSpPr>
              <a:spLocks noChangeShapeType="1"/>
            </p:cNvSpPr>
            <p:nvPr/>
          </p:nvSpPr>
          <p:spPr bwMode="auto">
            <a:xfrm>
              <a:off x="2572" y="1540"/>
              <a:ext cx="969" cy="0"/>
            </a:xfrm>
            <a:prstGeom prst="line">
              <a:avLst/>
            </a:prstGeom>
            <a:noFill/>
            <a:ln w="28575">
              <a:solidFill>
                <a:srgbClr val="FF0000"/>
              </a:solidFill>
              <a:round/>
              <a:headEnd type="triangle" w="med" len="med"/>
              <a:tailEnd type="triangle" w="med" len="med"/>
            </a:ln>
          </p:spPr>
          <p:txBody>
            <a:bodyPr/>
            <a:lstStyle/>
            <a:p>
              <a:endParaRPr lang="en-US"/>
            </a:p>
          </p:txBody>
        </p:sp>
      </p:grpSp>
      <p:sp>
        <p:nvSpPr>
          <p:cNvPr id="25605" name="Text Box 28"/>
          <p:cNvSpPr txBox="1">
            <a:spLocks noChangeArrowheads="1"/>
          </p:cNvSpPr>
          <p:nvPr/>
        </p:nvSpPr>
        <p:spPr bwMode="auto">
          <a:xfrm>
            <a:off x="228600" y="304800"/>
            <a:ext cx="2838450" cy="366713"/>
          </a:xfrm>
          <a:prstGeom prst="rect">
            <a:avLst/>
          </a:prstGeom>
          <a:noFill/>
          <a:ln w="9525">
            <a:noFill/>
            <a:miter lim="800000"/>
            <a:headEnd/>
            <a:tailEnd/>
          </a:ln>
        </p:spPr>
        <p:txBody>
          <a:bodyPr wrap="none">
            <a:spAutoFit/>
          </a:bodyPr>
          <a:lstStyle/>
          <a:p>
            <a:r>
              <a:rPr lang="en-US" b="1">
                <a:latin typeface="Arial" charset="0"/>
              </a:rPr>
              <a:t>Maximus Sustainability  </a:t>
            </a:r>
          </a:p>
        </p:txBody>
      </p:sp>
      <p:sp>
        <p:nvSpPr>
          <p:cNvPr id="25606" name="Text Box 30"/>
          <p:cNvSpPr txBox="1">
            <a:spLocks noChangeArrowheads="1"/>
          </p:cNvSpPr>
          <p:nvPr/>
        </p:nvSpPr>
        <p:spPr bwMode="auto">
          <a:xfrm>
            <a:off x="838200" y="6491288"/>
            <a:ext cx="3429000" cy="366712"/>
          </a:xfrm>
          <a:prstGeom prst="rect">
            <a:avLst/>
          </a:prstGeom>
          <a:noFill/>
          <a:ln w="9525">
            <a:noFill/>
            <a:miter lim="800000"/>
            <a:headEnd/>
            <a:tailEnd/>
          </a:ln>
        </p:spPr>
        <p:txBody>
          <a:bodyPr>
            <a:spAutoFit/>
          </a:bodyPr>
          <a:lstStyle/>
          <a:p>
            <a:pPr>
              <a:spcBef>
                <a:spcPct val="50000"/>
              </a:spcBef>
            </a:pPr>
            <a:r>
              <a:rPr lang="en-US" sz="1200" i="1">
                <a:latin typeface="Comic Sans MS" pitchFamily="66" charset="0"/>
              </a:rPr>
              <a:t>“Conservation through Innovation”</a:t>
            </a:r>
            <a:r>
              <a:rPr lang="en-US"/>
              <a:t> </a:t>
            </a:r>
          </a:p>
        </p:txBody>
      </p:sp>
      <p:graphicFrame>
        <p:nvGraphicFramePr>
          <p:cNvPr id="25602" name="Object 31"/>
          <p:cNvGraphicFramePr>
            <a:graphicFrameLocks noChangeAspect="1"/>
          </p:cNvGraphicFramePr>
          <p:nvPr>
            <p:ph/>
          </p:nvPr>
        </p:nvGraphicFramePr>
        <p:xfrm>
          <a:off x="381000" y="6172200"/>
          <a:ext cx="481013" cy="563563"/>
        </p:xfrm>
        <a:graphic>
          <a:graphicData uri="http://schemas.openxmlformats.org/presentationml/2006/ole">
            <p:oleObj spid="_x0000_s25602" name="CorelDRAW" r:id="rId4" imgW="3805200" imgH="4475520" progId="CorelDraw.Graphic.11">
              <p:embed/>
            </p:oleObj>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13" descr="Layout"/>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26628" name="Picture 4" descr="Peace Paper"/>
          <p:cNvPicPr>
            <a:picLocks noChangeAspect="1" noChangeArrowheads="1"/>
          </p:cNvPicPr>
          <p:nvPr/>
        </p:nvPicPr>
        <p:blipFill>
          <a:blip r:embed="rId4"/>
          <a:srcRect/>
          <a:stretch>
            <a:fillRect/>
          </a:stretch>
        </p:blipFill>
        <p:spPr bwMode="auto">
          <a:xfrm>
            <a:off x="3657600" y="1676400"/>
            <a:ext cx="5257800" cy="4302125"/>
          </a:xfrm>
          <a:prstGeom prst="rect">
            <a:avLst/>
          </a:prstGeom>
          <a:noFill/>
          <a:ln w="9525">
            <a:noFill/>
            <a:miter lim="800000"/>
            <a:headEnd/>
            <a:tailEnd/>
          </a:ln>
        </p:spPr>
      </p:pic>
      <p:sp>
        <p:nvSpPr>
          <p:cNvPr id="26629" name="Rectangle 6"/>
          <p:cNvSpPr>
            <a:spLocks noChangeArrowheads="1"/>
          </p:cNvSpPr>
          <p:nvPr/>
        </p:nvSpPr>
        <p:spPr bwMode="auto">
          <a:xfrm>
            <a:off x="1905000" y="228600"/>
            <a:ext cx="5365750" cy="641350"/>
          </a:xfrm>
          <a:prstGeom prst="rect">
            <a:avLst/>
          </a:prstGeom>
          <a:noFill/>
          <a:ln w="9525">
            <a:noFill/>
            <a:miter lim="800000"/>
            <a:headEnd/>
            <a:tailEnd/>
          </a:ln>
        </p:spPr>
        <p:txBody>
          <a:bodyPr wrap="none">
            <a:spAutoFit/>
          </a:bodyPr>
          <a:lstStyle/>
          <a:p>
            <a:r>
              <a:rPr lang="en-US" sz="3600" b="1">
                <a:solidFill>
                  <a:schemeClr val="tx2"/>
                </a:solidFill>
                <a:latin typeface="Arial" charset="0"/>
              </a:rPr>
              <a:t>Maximus – Peace Paper</a:t>
            </a:r>
          </a:p>
        </p:txBody>
      </p:sp>
      <p:sp>
        <p:nvSpPr>
          <p:cNvPr id="26630" name="Rectangle 8"/>
          <p:cNvSpPr>
            <a:spLocks noChangeArrowheads="1"/>
          </p:cNvSpPr>
          <p:nvPr/>
        </p:nvSpPr>
        <p:spPr bwMode="auto">
          <a:xfrm>
            <a:off x="228600" y="923925"/>
            <a:ext cx="3429000" cy="5203825"/>
          </a:xfrm>
          <a:prstGeom prst="rect">
            <a:avLst/>
          </a:prstGeom>
          <a:noFill/>
          <a:ln w="9525">
            <a:noFill/>
            <a:miter lim="800000"/>
            <a:headEnd/>
            <a:tailEnd/>
          </a:ln>
        </p:spPr>
        <p:txBody>
          <a:bodyPr>
            <a:spAutoFit/>
          </a:bodyPr>
          <a:lstStyle/>
          <a:p>
            <a:pPr>
              <a:buFontTx/>
              <a:buChar char="•"/>
            </a:pPr>
            <a:r>
              <a:rPr lang="en-US" sz="2400"/>
              <a:t>Address economic        needs  through rural empowerment</a:t>
            </a:r>
          </a:p>
          <a:p>
            <a:pPr>
              <a:buFontTx/>
              <a:buChar char="•"/>
            </a:pPr>
            <a:r>
              <a:rPr lang="en-US" sz="2400"/>
              <a:t>Add economic value to elephant in own habitat </a:t>
            </a:r>
          </a:p>
          <a:p>
            <a:pPr>
              <a:buFontTx/>
              <a:buChar char="•"/>
            </a:pPr>
            <a:r>
              <a:rPr lang="en-US" sz="2400"/>
              <a:t>Economic solutions make people receptive to conservation</a:t>
            </a:r>
          </a:p>
          <a:p>
            <a:pPr>
              <a:buFontTx/>
              <a:buChar char="•"/>
            </a:pPr>
            <a:r>
              <a:rPr lang="en-US" sz="2400"/>
              <a:t>People given economic reason to tolerate elephant in their neighborhood</a:t>
            </a:r>
          </a:p>
          <a:p>
            <a:pPr>
              <a:buFontTx/>
              <a:buChar char="•"/>
            </a:pPr>
            <a:r>
              <a:rPr lang="en-US" sz="2400"/>
              <a:t>Win Win situation for humans &amp; elephants</a:t>
            </a:r>
          </a:p>
          <a:p>
            <a:pPr>
              <a:buFontTx/>
              <a:buChar char="•"/>
            </a:pPr>
            <a:r>
              <a:rPr lang="en-US" sz="2400"/>
              <a:t>Can we change the tide??</a:t>
            </a:r>
          </a:p>
        </p:txBody>
      </p:sp>
      <p:sp>
        <p:nvSpPr>
          <p:cNvPr id="26631" name="Text Box 10"/>
          <p:cNvSpPr txBox="1">
            <a:spLocks noChangeArrowheads="1"/>
          </p:cNvSpPr>
          <p:nvPr/>
        </p:nvSpPr>
        <p:spPr bwMode="auto">
          <a:xfrm>
            <a:off x="838200" y="6491288"/>
            <a:ext cx="3429000" cy="366712"/>
          </a:xfrm>
          <a:prstGeom prst="rect">
            <a:avLst/>
          </a:prstGeom>
          <a:noFill/>
          <a:ln w="9525">
            <a:noFill/>
            <a:miter lim="800000"/>
            <a:headEnd/>
            <a:tailEnd/>
          </a:ln>
        </p:spPr>
        <p:txBody>
          <a:bodyPr>
            <a:spAutoFit/>
          </a:bodyPr>
          <a:lstStyle/>
          <a:p>
            <a:pPr>
              <a:spcBef>
                <a:spcPct val="50000"/>
              </a:spcBef>
            </a:pPr>
            <a:r>
              <a:rPr lang="en-US" sz="1200" i="1">
                <a:latin typeface="Comic Sans MS" pitchFamily="66" charset="0"/>
              </a:rPr>
              <a:t>“Conservation through Innovation”</a:t>
            </a:r>
            <a:r>
              <a:rPr lang="en-US"/>
              <a:t> </a:t>
            </a:r>
          </a:p>
        </p:txBody>
      </p:sp>
      <p:graphicFrame>
        <p:nvGraphicFramePr>
          <p:cNvPr id="26626" name="Object 11"/>
          <p:cNvGraphicFramePr>
            <a:graphicFrameLocks noChangeAspect="1"/>
          </p:cNvGraphicFramePr>
          <p:nvPr>
            <p:ph/>
          </p:nvPr>
        </p:nvGraphicFramePr>
        <p:xfrm>
          <a:off x="381000" y="6172200"/>
          <a:ext cx="481013" cy="563563"/>
        </p:xfrm>
        <a:graphic>
          <a:graphicData uri="http://schemas.openxmlformats.org/presentationml/2006/ole">
            <p:oleObj spid="_x0000_s26626" name="CorelDRAW" r:id="rId5" imgW="3805200" imgH="4475520" progId="CorelDraw.Graphic.11">
              <p:embed/>
            </p:oleObj>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2" descr="Layout"/>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31747" name="Picture 8" descr="Elephant"/>
          <p:cNvPicPr>
            <a:picLocks noChangeAspect="1" noChangeArrowheads="1"/>
          </p:cNvPicPr>
          <p:nvPr/>
        </p:nvPicPr>
        <p:blipFill>
          <a:blip r:embed="rId3"/>
          <a:srcRect/>
          <a:stretch>
            <a:fillRect/>
          </a:stretch>
        </p:blipFill>
        <p:spPr bwMode="auto">
          <a:xfrm>
            <a:off x="457200" y="228600"/>
            <a:ext cx="8305800" cy="6227763"/>
          </a:xfrm>
          <a:prstGeom prst="rect">
            <a:avLst/>
          </a:prstGeom>
          <a:noFill/>
          <a:ln w="9525">
            <a:noFill/>
            <a:miter lim="800000"/>
            <a:headEnd/>
            <a:tailEnd/>
          </a:ln>
        </p:spPr>
      </p:pic>
      <p:sp>
        <p:nvSpPr>
          <p:cNvPr id="31748" name="Rectangle 11"/>
          <p:cNvSpPr>
            <a:spLocks noChangeArrowheads="1"/>
          </p:cNvSpPr>
          <p:nvPr/>
        </p:nvSpPr>
        <p:spPr bwMode="auto">
          <a:xfrm>
            <a:off x="1066800" y="5916613"/>
            <a:ext cx="7062788" cy="396875"/>
          </a:xfrm>
          <a:prstGeom prst="rect">
            <a:avLst/>
          </a:prstGeom>
          <a:noFill/>
          <a:ln w="9525">
            <a:noFill/>
            <a:miter lim="800000"/>
            <a:headEnd/>
            <a:tailEnd/>
          </a:ln>
        </p:spPr>
        <p:txBody>
          <a:bodyPr wrap="none">
            <a:spAutoFit/>
          </a:bodyPr>
          <a:lstStyle/>
          <a:p>
            <a:r>
              <a:rPr lang="en-US" sz="2000" b="1">
                <a:solidFill>
                  <a:schemeClr val="bg1"/>
                </a:solidFill>
                <a:latin typeface="Arial" charset="0"/>
              </a:rPr>
              <a:t>Maximus – Living Sustainability  which is more than CSR</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1" descr="Layout"/>
          <p:cNvPicPr>
            <a:picLocks noChangeAspect="1" noChangeArrowheads="1"/>
          </p:cNvPicPr>
          <p:nvPr/>
        </p:nvPicPr>
        <p:blipFill>
          <a:blip r:embed="rId3"/>
          <a:srcRect/>
          <a:stretch>
            <a:fillRect/>
          </a:stretch>
        </p:blipFill>
        <p:spPr bwMode="auto">
          <a:xfrm>
            <a:off x="0" y="-76200"/>
            <a:ext cx="9144000" cy="69342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Helping Ourselves…</a:t>
            </a:r>
            <a:endParaRPr lang="en-US" dirty="0"/>
          </a:p>
        </p:txBody>
      </p:sp>
      <p:sp>
        <p:nvSpPr>
          <p:cNvPr id="3" name="Content Placeholder 2"/>
          <p:cNvSpPr>
            <a:spLocks noGrp="1"/>
          </p:cNvSpPr>
          <p:nvPr>
            <p:ph idx="1"/>
          </p:nvPr>
        </p:nvSpPr>
        <p:spPr/>
        <p:txBody>
          <a:bodyPr/>
          <a:lstStyle/>
          <a:p>
            <a:r>
              <a:rPr lang="en-US" dirty="0" smtClean="0"/>
              <a:t>Prepared ourselves in detail when making representations to institutions. </a:t>
            </a:r>
          </a:p>
          <a:p>
            <a:r>
              <a:rPr lang="en-US" dirty="0" smtClean="0"/>
              <a:t>Took the professional step to brand / patent.</a:t>
            </a:r>
          </a:p>
          <a:p>
            <a:r>
              <a:rPr lang="en-US" dirty="0" smtClean="0"/>
              <a:t>Hired expert consultants.</a:t>
            </a:r>
          </a:p>
          <a:p>
            <a:r>
              <a:rPr lang="en-US" dirty="0" smtClean="0"/>
              <a:t>Keeping feet on ground.</a:t>
            </a:r>
          </a:p>
          <a:p>
            <a:r>
              <a:rPr lang="en-US" dirty="0" smtClean="0"/>
              <a:t>Communication……its all about English! </a:t>
            </a:r>
          </a:p>
          <a:p>
            <a:endParaRPr lang="en-US" dirty="0"/>
          </a:p>
        </p:txBody>
      </p:sp>
      <p:graphicFrame>
        <p:nvGraphicFramePr>
          <p:cNvPr id="27649" name="Object 14"/>
          <p:cNvGraphicFramePr>
            <a:graphicFrameLocks noChangeAspect="1"/>
          </p:cNvGraphicFramePr>
          <p:nvPr/>
        </p:nvGraphicFramePr>
        <p:xfrm>
          <a:off x="304800" y="6096000"/>
          <a:ext cx="573088" cy="633413"/>
        </p:xfrm>
        <a:graphic>
          <a:graphicData uri="http://schemas.openxmlformats.org/presentationml/2006/ole">
            <p:oleObj spid="_x0000_s27649" name="CorelDRAW" r:id="rId4" imgW="2054160" imgH="2273400" progId="CorelDRAW.Graphic.13">
              <p:embed/>
            </p:oleObj>
          </a:graphicData>
        </a:graphic>
      </p:graphicFrame>
      <p:sp>
        <p:nvSpPr>
          <p:cNvPr id="8" name="Rectangle 7"/>
          <p:cNvSpPr/>
          <p:nvPr/>
        </p:nvSpPr>
        <p:spPr>
          <a:xfrm>
            <a:off x="914400" y="6488668"/>
            <a:ext cx="2752677" cy="369332"/>
          </a:xfrm>
          <a:prstGeom prst="rect">
            <a:avLst/>
          </a:prstGeom>
        </p:spPr>
        <p:txBody>
          <a:bodyPr wrap="none">
            <a:spAutoFit/>
          </a:bodyPr>
          <a:lstStyle/>
          <a:p>
            <a:pPr>
              <a:spcBef>
                <a:spcPct val="50000"/>
              </a:spcBef>
            </a:pPr>
            <a:r>
              <a:rPr lang="en-US" i="1" dirty="0" smtClean="0">
                <a:latin typeface="Comic Sans MS" pitchFamily="66" charset="0"/>
              </a:rPr>
              <a:t>“</a:t>
            </a:r>
            <a:r>
              <a:rPr lang="en-US" sz="1200" i="1" dirty="0" smtClean="0">
                <a:latin typeface="Comic Sans MS" pitchFamily="66" charset="0"/>
              </a:rPr>
              <a:t>Conservation through Innovation</a:t>
            </a:r>
            <a:r>
              <a:rPr lang="en-US" i="1" dirty="0" smtClean="0">
                <a:latin typeface="Comic Sans MS" pitchFamily="66" charset="0"/>
              </a:rPr>
              <a:t>”</a:t>
            </a:r>
            <a:r>
              <a:rPr lang="en-US" dirty="0" smtClean="0"/>
              <a:t> </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descr="Layout"/>
          <p:cNvPicPr>
            <a:picLocks noChangeAspect="1" noChangeArrowheads="1"/>
          </p:cNvPicPr>
          <p:nvPr/>
        </p:nvPicPr>
        <p:blipFill>
          <a:blip r:embed="rId3"/>
          <a:srcRect/>
          <a:stretch>
            <a:fillRect/>
          </a:stretch>
        </p:blipFill>
        <p:spPr bwMode="auto">
          <a:xfrm>
            <a:off x="0" y="-76200"/>
            <a:ext cx="9144000" cy="69342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Help from outside…</a:t>
            </a:r>
            <a:endParaRPr lang="en-US" dirty="0"/>
          </a:p>
        </p:txBody>
      </p:sp>
      <p:sp>
        <p:nvSpPr>
          <p:cNvPr id="3" name="Content Placeholder 2"/>
          <p:cNvSpPr>
            <a:spLocks noGrp="1"/>
          </p:cNvSpPr>
          <p:nvPr>
            <p:ph idx="1"/>
          </p:nvPr>
        </p:nvSpPr>
        <p:spPr/>
        <p:txBody>
          <a:bodyPr/>
          <a:lstStyle/>
          <a:p>
            <a:r>
              <a:rPr lang="en-US" dirty="0" smtClean="0"/>
              <a:t>Public Sector</a:t>
            </a:r>
          </a:p>
          <a:p>
            <a:pPr lvl="1"/>
            <a:r>
              <a:rPr lang="en-US" dirty="0" smtClean="0"/>
              <a:t>IDB where we first went and received advise from consultants on machinery fabrication.</a:t>
            </a:r>
          </a:p>
          <a:p>
            <a:pPr lvl="1"/>
            <a:r>
              <a:rPr lang="en-US" dirty="0" smtClean="0"/>
              <a:t>IRDP Loan at a concessionary rate with minimum / flexible security.</a:t>
            </a:r>
          </a:p>
          <a:p>
            <a:pPr lvl="1"/>
            <a:r>
              <a:rPr lang="en-US" dirty="0" smtClean="0"/>
              <a:t>EDB organized market orientation program to Europe where we got our first European buyer.</a:t>
            </a:r>
          </a:p>
          <a:p>
            <a:pPr lvl="1">
              <a:buNone/>
            </a:pPr>
            <a:endParaRPr lang="en-US" dirty="0"/>
          </a:p>
        </p:txBody>
      </p:sp>
      <p:graphicFrame>
        <p:nvGraphicFramePr>
          <p:cNvPr id="56321" name="Object 14"/>
          <p:cNvGraphicFramePr>
            <a:graphicFrameLocks noChangeAspect="1"/>
          </p:cNvGraphicFramePr>
          <p:nvPr/>
        </p:nvGraphicFramePr>
        <p:xfrm>
          <a:off x="304800" y="6096000"/>
          <a:ext cx="573088" cy="633413"/>
        </p:xfrm>
        <a:graphic>
          <a:graphicData uri="http://schemas.openxmlformats.org/presentationml/2006/ole">
            <p:oleObj spid="_x0000_s56321" name="CorelDRAW" r:id="rId4" imgW="2054160" imgH="2273400" progId="CorelDRAW.Graphic.13">
              <p:embed/>
            </p:oleObj>
          </a:graphicData>
        </a:graphic>
      </p:graphicFrame>
      <p:sp>
        <p:nvSpPr>
          <p:cNvPr id="6" name="Rectangle 5"/>
          <p:cNvSpPr/>
          <p:nvPr/>
        </p:nvSpPr>
        <p:spPr>
          <a:xfrm>
            <a:off x="914400" y="6488668"/>
            <a:ext cx="2672526" cy="276999"/>
          </a:xfrm>
          <a:prstGeom prst="rect">
            <a:avLst/>
          </a:prstGeom>
        </p:spPr>
        <p:txBody>
          <a:bodyPr wrap="none">
            <a:spAutoFit/>
          </a:bodyPr>
          <a:lstStyle/>
          <a:p>
            <a:pPr>
              <a:spcBef>
                <a:spcPct val="50000"/>
              </a:spcBef>
            </a:pPr>
            <a:r>
              <a:rPr lang="en-US" sz="1200" i="1" dirty="0" smtClean="0">
                <a:latin typeface="Comic Sans MS" pitchFamily="66" charset="0"/>
              </a:rPr>
              <a:t>“Conservation </a:t>
            </a:r>
            <a:r>
              <a:rPr lang="en-US" sz="1200" i="1" dirty="0" smtClean="0">
                <a:latin typeface="Comic Sans MS" pitchFamily="66" charset="0"/>
              </a:rPr>
              <a:t>through Innovation”</a:t>
            </a:r>
            <a:r>
              <a:rPr lang="en-US" sz="1200" dirty="0" smtClean="0"/>
              <a:t> </a:t>
            </a:r>
            <a:endParaRPr lang="en-US" sz="1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descr="Layout"/>
          <p:cNvPicPr>
            <a:picLocks noChangeAspect="1" noChangeArrowheads="1"/>
          </p:cNvPicPr>
          <p:nvPr/>
        </p:nvPicPr>
        <p:blipFill>
          <a:blip r:embed="rId3"/>
          <a:srcRect/>
          <a:stretch>
            <a:fillRect/>
          </a:stretch>
        </p:blipFill>
        <p:spPr bwMode="auto">
          <a:xfrm>
            <a:off x="0" y="-76200"/>
            <a:ext cx="9144000" cy="69342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Pitfalls</a:t>
            </a:r>
            <a:endParaRPr lang="en-US" dirty="0"/>
          </a:p>
        </p:txBody>
      </p:sp>
      <p:sp>
        <p:nvSpPr>
          <p:cNvPr id="3" name="Content Placeholder 2"/>
          <p:cNvSpPr>
            <a:spLocks noGrp="1"/>
          </p:cNvSpPr>
          <p:nvPr>
            <p:ph idx="1"/>
          </p:nvPr>
        </p:nvSpPr>
        <p:spPr/>
        <p:txBody>
          <a:bodyPr/>
          <a:lstStyle/>
          <a:p>
            <a:r>
              <a:rPr lang="en-US" dirty="0" smtClean="0"/>
              <a:t>Rising costs</a:t>
            </a:r>
          </a:p>
          <a:p>
            <a:r>
              <a:rPr lang="en-US" dirty="0" smtClean="0"/>
              <a:t>Recession</a:t>
            </a:r>
          </a:p>
          <a:p>
            <a:r>
              <a:rPr lang="en-US" dirty="0" err="1" smtClean="0"/>
              <a:t>Labour</a:t>
            </a:r>
            <a:r>
              <a:rPr lang="en-US" dirty="0" smtClean="0"/>
              <a:t> intensive</a:t>
            </a:r>
          </a:p>
          <a:p>
            <a:r>
              <a:rPr lang="en-US" dirty="0" smtClean="0"/>
              <a:t>Limited demand</a:t>
            </a:r>
          </a:p>
          <a:p>
            <a:r>
              <a:rPr lang="en-US" dirty="0" smtClean="0"/>
              <a:t>Changing trends / styles</a:t>
            </a:r>
          </a:p>
          <a:p>
            <a:endParaRPr lang="en-US" dirty="0"/>
          </a:p>
        </p:txBody>
      </p:sp>
      <p:graphicFrame>
        <p:nvGraphicFramePr>
          <p:cNvPr id="55297" name="Object 14"/>
          <p:cNvGraphicFramePr>
            <a:graphicFrameLocks noChangeAspect="1"/>
          </p:cNvGraphicFramePr>
          <p:nvPr/>
        </p:nvGraphicFramePr>
        <p:xfrm>
          <a:off x="304800" y="6096000"/>
          <a:ext cx="573088" cy="633413"/>
        </p:xfrm>
        <a:graphic>
          <a:graphicData uri="http://schemas.openxmlformats.org/presentationml/2006/ole">
            <p:oleObj spid="_x0000_s55297" name="CorelDRAW" r:id="rId4" imgW="2054160" imgH="2273400" progId="CorelDRAW.Graphic.13">
              <p:embed/>
            </p:oleObj>
          </a:graphicData>
        </a:graphic>
      </p:graphicFrame>
      <p:sp>
        <p:nvSpPr>
          <p:cNvPr id="6" name="Rectangle 5"/>
          <p:cNvSpPr/>
          <p:nvPr/>
        </p:nvSpPr>
        <p:spPr>
          <a:xfrm>
            <a:off x="914400" y="6488668"/>
            <a:ext cx="2702984" cy="369332"/>
          </a:xfrm>
          <a:prstGeom prst="rect">
            <a:avLst/>
          </a:prstGeom>
        </p:spPr>
        <p:txBody>
          <a:bodyPr wrap="none">
            <a:spAutoFit/>
          </a:bodyPr>
          <a:lstStyle/>
          <a:p>
            <a:r>
              <a:rPr lang="en-US" i="1" dirty="0" smtClean="0">
                <a:latin typeface="Comic Sans MS" pitchFamily="66" charset="0"/>
              </a:rPr>
              <a:t>“</a:t>
            </a:r>
            <a:r>
              <a:rPr lang="en-US" sz="1200" i="1" dirty="0" smtClean="0">
                <a:latin typeface="Comic Sans MS" pitchFamily="66" charset="0"/>
              </a:rPr>
              <a:t>Conservation </a:t>
            </a:r>
            <a:r>
              <a:rPr lang="en-US" sz="1200" i="1" dirty="0" smtClean="0">
                <a:latin typeface="Comic Sans MS" pitchFamily="66" charset="0"/>
              </a:rPr>
              <a:t>through Innovation”</a:t>
            </a:r>
            <a:r>
              <a:rPr lang="en-US" sz="1200" dirty="0" smtClean="0"/>
              <a:t> </a:t>
            </a:r>
            <a:endParaRPr lang="en-US" sz="1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18" descr="Layout">
            <a:hlinkClick r:id="rId3" action="ppaction://hlinksldjump"/>
          </p:cNvPr>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
        <p:nvSpPr>
          <p:cNvPr id="3081" name="Rectangle 3"/>
          <p:cNvSpPr>
            <a:spLocks noGrp="1" noChangeArrowheads="1"/>
          </p:cNvSpPr>
          <p:nvPr>
            <p:ph type="title"/>
          </p:nvPr>
        </p:nvSpPr>
        <p:spPr/>
        <p:txBody>
          <a:bodyPr/>
          <a:lstStyle/>
          <a:p>
            <a:pPr eaLnBrk="1" hangingPunct="1"/>
            <a:r>
              <a:rPr lang="en-US" sz="4000" b="1" smtClean="0"/>
              <a:t>Process – Dung to Dollars !</a:t>
            </a:r>
          </a:p>
        </p:txBody>
      </p:sp>
      <p:sp>
        <p:nvSpPr>
          <p:cNvPr id="3082" name="Text Box 9"/>
          <p:cNvSpPr txBox="1">
            <a:spLocks noChangeArrowheads="1"/>
          </p:cNvSpPr>
          <p:nvPr/>
        </p:nvSpPr>
        <p:spPr bwMode="auto">
          <a:xfrm>
            <a:off x="819150" y="4267200"/>
            <a:ext cx="552450" cy="366713"/>
          </a:xfrm>
          <a:prstGeom prst="rect">
            <a:avLst/>
          </a:prstGeom>
          <a:noFill/>
          <a:ln w="9525">
            <a:noFill/>
            <a:miter lim="800000"/>
            <a:headEnd/>
            <a:tailEnd/>
          </a:ln>
        </p:spPr>
        <p:txBody>
          <a:bodyPr wrap="none">
            <a:spAutoFit/>
          </a:bodyPr>
          <a:lstStyle/>
          <a:p>
            <a:r>
              <a:rPr lang="en-US">
                <a:latin typeface="Comic Sans MS" pitchFamily="66" charset="0"/>
              </a:rPr>
              <a:t>Eat</a:t>
            </a:r>
          </a:p>
        </p:txBody>
      </p:sp>
      <p:sp>
        <p:nvSpPr>
          <p:cNvPr id="3083" name="Text Box 10"/>
          <p:cNvSpPr txBox="1">
            <a:spLocks noChangeArrowheads="1"/>
          </p:cNvSpPr>
          <p:nvPr/>
        </p:nvSpPr>
        <p:spPr bwMode="auto">
          <a:xfrm>
            <a:off x="2667000" y="4267200"/>
            <a:ext cx="708025" cy="366713"/>
          </a:xfrm>
          <a:prstGeom prst="rect">
            <a:avLst/>
          </a:prstGeom>
          <a:noFill/>
          <a:ln w="9525">
            <a:noFill/>
            <a:miter lim="800000"/>
            <a:headEnd/>
            <a:tailEnd/>
          </a:ln>
        </p:spPr>
        <p:txBody>
          <a:bodyPr wrap="none">
            <a:spAutoFit/>
          </a:bodyPr>
          <a:lstStyle/>
          <a:p>
            <a:r>
              <a:rPr lang="en-US">
                <a:latin typeface="Comic Sans MS" pitchFamily="66" charset="0"/>
              </a:rPr>
              <a:t>Dung</a:t>
            </a:r>
          </a:p>
        </p:txBody>
      </p:sp>
      <p:sp>
        <p:nvSpPr>
          <p:cNvPr id="3084" name="Text Box 11"/>
          <p:cNvSpPr txBox="1">
            <a:spLocks noChangeArrowheads="1"/>
          </p:cNvSpPr>
          <p:nvPr/>
        </p:nvSpPr>
        <p:spPr bwMode="auto">
          <a:xfrm>
            <a:off x="4343400" y="4281488"/>
            <a:ext cx="574675" cy="366712"/>
          </a:xfrm>
          <a:prstGeom prst="rect">
            <a:avLst/>
          </a:prstGeom>
          <a:noFill/>
          <a:ln w="9525">
            <a:noFill/>
            <a:miter lim="800000"/>
            <a:headEnd/>
            <a:tailEnd/>
          </a:ln>
        </p:spPr>
        <p:txBody>
          <a:bodyPr wrap="none">
            <a:spAutoFit/>
          </a:bodyPr>
          <a:lstStyle/>
          <a:p>
            <a:r>
              <a:rPr lang="en-US">
                <a:latin typeface="Comic Sans MS" pitchFamily="66" charset="0"/>
              </a:rPr>
              <a:t>Boil</a:t>
            </a:r>
          </a:p>
        </p:txBody>
      </p:sp>
      <p:sp>
        <p:nvSpPr>
          <p:cNvPr id="3085" name="Text Box 12"/>
          <p:cNvSpPr txBox="1">
            <a:spLocks noChangeArrowheads="1"/>
          </p:cNvSpPr>
          <p:nvPr/>
        </p:nvSpPr>
        <p:spPr bwMode="auto">
          <a:xfrm>
            <a:off x="5867400" y="4267200"/>
            <a:ext cx="606425" cy="366713"/>
          </a:xfrm>
          <a:prstGeom prst="rect">
            <a:avLst/>
          </a:prstGeom>
          <a:noFill/>
          <a:ln w="9525">
            <a:noFill/>
            <a:miter lim="800000"/>
            <a:headEnd/>
            <a:tailEnd/>
          </a:ln>
        </p:spPr>
        <p:txBody>
          <a:bodyPr wrap="none">
            <a:spAutoFit/>
          </a:bodyPr>
          <a:lstStyle/>
          <a:p>
            <a:r>
              <a:rPr lang="en-US">
                <a:latin typeface="Comic Sans MS" pitchFamily="66" charset="0"/>
              </a:rPr>
              <a:t>Pulp</a:t>
            </a:r>
          </a:p>
        </p:txBody>
      </p:sp>
      <p:sp>
        <p:nvSpPr>
          <p:cNvPr id="3086" name="Text Box 13"/>
          <p:cNvSpPr txBox="1">
            <a:spLocks noChangeArrowheads="1"/>
          </p:cNvSpPr>
          <p:nvPr/>
        </p:nvSpPr>
        <p:spPr bwMode="auto">
          <a:xfrm>
            <a:off x="7029450" y="4267200"/>
            <a:ext cx="2114550" cy="366713"/>
          </a:xfrm>
          <a:prstGeom prst="rect">
            <a:avLst/>
          </a:prstGeom>
          <a:noFill/>
          <a:ln w="9525">
            <a:noFill/>
            <a:miter lim="800000"/>
            <a:headEnd/>
            <a:tailEnd/>
          </a:ln>
        </p:spPr>
        <p:txBody>
          <a:bodyPr wrap="none">
            <a:spAutoFit/>
          </a:bodyPr>
          <a:lstStyle/>
          <a:p>
            <a:r>
              <a:rPr lang="en-US">
                <a:latin typeface="Comic Sans MS" pitchFamily="66" charset="0"/>
              </a:rPr>
              <a:t>Papers &amp; Products</a:t>
            </a:r>
          </a:p>
        </p:txBody>
      </p:sp>
      <p:sp>
        <p:nvSpPr>
          <p:cNvPr id="3087" name="Text Box 14"/>
          <p:cNvSpPr txBox="1">
            <a:spLocks noChangeArrowheads="1"/>
          </p:cNvSpPr>
          <p:nvPr/>
        </p:nvSpPr>
        <p:spPr bwMode="auto">
          <a:xfrm>
            <a:off x="838200" y="6491288"/>
            <a:ext cx="3429000" cy="366712"/>
          </a:xfrm>
          <a:prstGeom prst="rect">
            <a:avLst/>
          </a:prstGeom>
          <a:noFill/>
          <a:ln w="9525">
            <a:noFill/>
            <a:miter lim="800000"/>
            <a:headEnd/>
            <a:tailEnd/>
          </a:ln>
        </p:spPr>
        <p:txBody>
          <a:bodyPr>
            <a:spAutoFit/>
          </a:bodyPr>
          <a:lstStyle/>
          <a:p>
            <a:pPr>
              <a:spcBef>
                <a:spcPct val="50000"/>
              </a:spcBef>
            </a:pPr>
            <a:r>
              <a:rPr lang="en-US" sz="1200" i="1">
                <a:latin typeface="Comic Sans MS" pitchFamily="66" charset="0"/>
              </a:rPr>
              <a:t>“Conservation through Innovation”</a:t>
            </a:r>
            <a:r>
              <a:rPr lang="en-US"/>
              <a:t> </a:t>
            </a:r>
          </a:p>
        </p:txBody>
      </p:sp>
      <p:graphicFrame>
        <p:nvGraphicFramePr>
          <p:cNvPr id="3074" name="Object 15"/>
          <p:cNvGraphicFramePr>
            <a:graphicFrameLocks noChangeAspect="1"/>
          </p:cNvGraphicFramePr>
          <p:nvPr>
            <p:ph idx="1"/>
          </p:nvPr>
        </p:nvGraphicFramePr>
        <p:xfrm>
          <a:off x="381000" y="6172200"/>
          <a:ext cx="460375" cy="539750"/>
        </p:xfrm>
        <a:graphic>
          <a:graphicData uri="http://schemas.openxmlformats.org/presentationml/2006/ole">
            <p:oleObj spid="_x0000_s3074" name="CorelDRAW" r:id="rId5" imgW="3805200" imgH="4475520" progId="CorelDraw.Graphic.11">
              <p:embed/>
            </p:oleObj>
          </a:graphicData>
        </a:graphic>
      </p:graphicFrame>
      <p:graphicFrame>
        <p:nvGraphicFramePr>
          <p:cNvPr id="3075" name="Object 19"/>
          <p:cNvGraphicFramePr>
            <a:graphicFrameLocks noChangeAspect="1"/>
          </p:cNvGraphicFramePr>
          <p:nvPr/>
        </p:nvGraphicFramePr>
        <p:xfrm>
          <a:off x="0" y="2895600"/>
          <a:ext cx="1828800" cy="1168400"/>
        </p:xfrm>
        <a:graphic>
          <a:graphicData uri="http://schemas.openxmlformats.org/presentationml/2006/ole">
            <p:oleObj spid="_x0000_s3075" name="CorelDRAW" r:id="rId6" imgW="1192320" imgH="761400" progId="CorelDRAW.Graphic.13">
              <p:embed/>
            </p:oleObj>
          </a:graphicData>
        </a:graphic>
      </p:graphicFrame>
      <p:graphicFrame>
        <p:nvGraphicFramePr>
          <p:cNvPr id="3076" name="Object 20"/>
          <p:cNvGraphicFramePr>
            <a:graphicFrameLocks noChangeAspect="1"/>
          </p:cNvGraphicFramePr>
          <p:nvPr/>
        </p:nvGraphicFramePr>
        <p:xfrm>
          <a:off x="2438400" y="2895600"/>
          <a:ext cx="1139825" cy="1219200"/>
        </p:xfrm>
        <a:graphic>
          <a:graphicData uri="http://schemas.openxmlformats.org/presentationml/2006/ole">
            <p:oleObj spid="_x0000_s3076" name="CorelDRAW" r:id="rId7" imgW="822960" imgH="879120" progId="CorelDRAW.Graphic.13">
              <p:embed/>
            </p:oleObj>
          </a:graphicData>
        </a:graphic>
      </p:graphicFrame>
      <p:graphicFrame>
        <p:nvGraphicFramePr>
          <p:cNvPr id="3077" name="Object 21"/>
          <p:cNvGraphicFramePr>
            <a:graphicFrameLocks noChangeAspect="1"/>
          </p:cNvGraphicFramePr>
          <p:nvPr/>
        </p:nvGraphicFramePr>
        <p:xfrm>
          <a:off x="3962400" y="2667000"/>
          <a:ext cx="1073150" cy="1379538"/>
        </p:xfrm>
        <a:graphic>
          <a:graphicData uri="http://schemas.openxmlformats.org/presentationml/2006/ole">
            <p:oleObj spid="_x0000_s3077" name="CorelDRAW" r:id="rId8" imgW="717840" imgH="923040" progId="CorelDRAW.Graphic.13">
              <p:embed/>
            </p:oleObj>
          </a:graphicData>
        </a:graphic>
      </p:graphicFrame>
      <p:graphicFrame>
        <p:nvGraphicFramePr>
          <p:cNvPr id="3078" name="Object 22"/>
          <p:cNvGraphicFramePr>
            <a:graphicFrameLocks noChangeAspect="1"/>
          </p:cNvGraphicFramePr>
          <p:nvPr/>
        </p:nvGraphicFramePr>
        <p:xfrm>
          <a:off x="5715000" y="2895600"/>
          <a:ext cx="939800" cy="1127125"/>
        </p:xfrm>
        <a:graphic>
          <a:graphicData uri="http://schemas.openxmlformats.org/presentationml/2006/ole">
            <p:oleObj spid="_x0000_s3078" name="CorelDRAW" r:id="rId9" imgW="748800" imgH="899280" progId="CorelDRAW.Graphic.13">
              <p:embed/>
            </p:oleObj>
          </a:graphicData>
        </a:graphic>
      </p:graphicFrame>
      <p:graphicFrame>
        <p:nvGraphicFramePr>
          <p:cNvPr id="3079" name="Object 23"/>
          <p:cNvGraphicFramePr>
            <a:graphicFrameLocks noChangeAspect="1"/>
          </p:cNvGraphicFramePr>
          <p:nvPr/>
        </p:nvGraphicFramePr>
        <p:xfrm>
          <a:off x="7239000" y="2971800"/>
          <a:ext cx="1371600" cy="962025"/>
        </p:xfrm>
        <a:graphic>
          <a:graphicData uri="http://schemas.openxmlformats.org/presentationml/2006/ole">
            <p:oleObj spid="_x0000_s3079" name="CorelDRAW" r:id="rId10" imgW="819360" imgH="574920" progId="CorelDRAW.Graphic.13">
              <p:embed/>
            </p:oleObj>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9" descr="Layout">
            <a:hlinkClick r:id="rId3" action="ppaction://hlinksldjump"/>
          </p:cNvPr>
          <p:cNvPicPr>
            <a:picLocks noChangeAspect="1" noChangeArrowheads="1"/>
          </p:cNvPicPr>
          <p:nvPr/>
        </p:nvPicPr>
        <p:blipFill>
          <a:blip r:embed="rId4"/>
          <a:srcRect/>
          <a:stretch>
            <a:fillRect/>
          </a:stretch>
        </p:blipFill>
        <p:spPr bwMode="auto">
          <a:xfrm>
            <a:off x="0" y="-762000"/>
            <a:ext cx="9144000" cy="7620000"/>
          </a:xfrm>
          <a:prstGeom prst="rect">
            <a:avLst/>
          </a:prstGeom>
          <a:noFill/>
          <a:ln w="9525">
            <a:noFill/>
            <a:miter lim="800000"/>
            <a:headEnd/>
            <a:tailEnd/>
          </a:ln>
        </p:spPr>
      </p:pic>
      <p:sp>
        <p:nvSpPr>
          <p:cNvPr id="4100" name="Rectangle 2"/>
          <p:cNvSpPr>
            <a:spLocks noGrp="1" noChangeArrowheads="1"/>
          </p:cNvSpPr>
          <p:nvPr>
            <p:ph type="title"/>
          </p:nvPr>
        </p:nvSpPr>
        <p:spPr/>
        <p:txBody>
          <a:bodyPr/>
          <a:lstStyle/>
          <a:p>
            <a:pPr eaLnBrk="1" hangingPunct="1"/>
            <a:endParaRPr lang="en-US" smtClean="0"/>
          </a:p>
        </p:txBody>
      </p:sp>
      <p:sp>
        <p:nvSpPr>
          <p:cNvPr id="4101" name="Rectangle 4"/>
          <p:cNvSpPr>
            <a:spLocks noChangeArrowheads="1"/>
          </p:cNvSpPr>
          <p:nvPr/>
        </p:nvSpPr>
        <p:spPr bwMode="auto">
          <a:xfrm>
            <a:off x="1143000" y="4343400"/>
            <a:ext cx="3621088" cy="1938338"/>
          </a:xfrm>
          <a:prstGeom prst="rect">
            <a:avLst/>
          </a:prstGeom>
          <a:noFill/>
          <a:ln w="9525">
            <a:noFill/>
            <a:miter lim="800000"/>
            <a:headEnd/>
            <a:tailEnd/>
          </a:ln>
        </p:spPr>
        <p:txBody>
          <a:bodyPr anchor="ctr">
            <a:spAutoFit/>
          </a:bodyPr>
          <a:lstStyle/>
          <a:p>
            <a:r>
              <a:rPr lang="en-US" sz="2400"/>
              <a:t>Weighs  3500 - 4000 kg , Needs to consume 4-6% of its body weight  or 150 kg as food everyday</a:t>
            </a:r>
            <a:r>
              <a:rPr lang="en-US" sz="2000"/>
              <a:t>. </a:t>
            </a:r>
          </a:p>
        </p:txBody>
      </p:sp>
      <p:pic>
        <p:nvPicPr>
          <p:cNvPr id="4102" name="Picture 5" descr="3">
            <a:hlinkClick r:id="rId3" action="ppaction://hlinksldjump"/>
          </p:cNvPr>
          <p:cNvPicPr>
            <a:picLocks noChangeAspect="1" noChangeArrowheads="1"/>
          </p:cNvPicPr>
          <p:nvPr/>
        </p:nvPicPr>
        <p:blipFill>
          <a:blip r:embed="rId5"/>
          <a:srcRect/>
          <a:stretch>
            <a:fillRect/>
          </a:stretch>
        </p:blipFill>
        <p:spPr bwMode="auto">
          <a:xfrm>
            <a:off x="685800" y="228600"/>
            <a:ext cx="4876800" cy="3656013"/>
          </a:xfrm>
          <a:prstGeom prst="rect">
            <a:avLst/>
          </a:prstGeom>
          <a:noFill/>
          <a:ln w="9525">
            <a:noFill/>
            <a:miter lim="800000"/>
            <a:headEnd/>
            <a:tailEnd/>
          </a:ln>
        </p:spPr>
      </p:pic>
      <p:pic>
        <p:nvPicPr>
          <p:cNvPr id="4103" name="Picture 6" descr="DSCF5071">
            <a:hlinkClick r:id="rId3" action="ppaction://hlinksldjump"/>
          </p:cNvPr>
          <p:cNvPicPr>
            <a:picLocks noChangeAspect="1" noChangeArrowheads="1"/>
          </p:cNvPicPr>
          <p:nvPr/>
        </p:nvPicPr>
        <p:blipFill>
          <a:blip r:embed="rId6"/>
          <a:srcRect/>
          <a:stretch>
            <a:fillRect/>
          </a:stretch>
        </p:blipFill>
        <p:spPr bwMode="auto">
          <a:xfrm>
            <a:off x="5943600" y="1981200"/>
            <a:ext cx="2705100" cy="4057650"/>
          </a:xfrm>
          <a:prstGeom prst="rect">
            <a:avLst/>
          </a:prstGeom>
          <a:noFill/>
          <a:ln w="9525">
            <a:noFill/>
            <a:miter lim="800000"/>
            <a:headEnd/>
            <a:tailEnd/>
          </a:ln>
        </p:spPr>
      </p:pic>
      <p:sp>
        <p:nvSpPr>
          <p:cNvPr id="4104" name="Text Box 7"/>
          <p:cNvSpPr txBox="1">
            <a:spLocks noChangeArrowheads="1"/>
          </p:cNvSpPr>
          <p:nvPr/>
        </p:nvSpPr>
        <p:spPr bwMode="auto">
          <a:xfrm>
            <a:off x="838200" y="6491288"/>
            <a:ext cx="3429000" cy="366712"/>
          </a:xfrm>
          <a:prstGeom prst="rect">
            <a:avLst/>
          </a:prstGeom>
          <a:noFill/>
          <a:ln w="9525">
            <a:noFill/>
            <a:miter lim="800000"/>
            <a:headEnd/>
            <a:tailEnd/>
          </a:ln>
        </p:spPr>
        <p:txBody>
          <a:bodyPr>
            <a:spAutoFit/>
          </a:bodyPr>
          <a:lstStyle/>
          <a:p>
            <a:pPr>
              <a:spcBef>
                <a:spcPct val="50000"/>
              </a:spcBef>
            </a:pPr>
            <a:r>
              <a:rPr lang="en-US" sz="1200" i="1">
                <a:latin typeface="Comic Sans MS" pitchFamily="66" charset="0"/>
              </a:rPr>
              <a:t>“Conservation through Innovation”</a:t>
            </a:r>
            <a:r>
              <a:rPr lang="en-US"/>
              <a:t> </a:t>
            </a:r>
          </a:p>
        </p:txBody>
      </p:sp>
      <p:graphicFrame>
        <p:nvGraphicFramePr>
          <p:cNvPr id="4098" name="Object 8"/>
          <p:cNvGraphicFramePr>
            <a:graphicFrameLocks noChangeAspect="1"/>
          </p:cNvGraphicFramePr>
          <p:nvPr>
            <p:ph idx="1"/>
          </p:nvPr>
        </p:nvGraphicFramePr>
        <p:xfrm>
          <a:off x="381000" y="6172200"/>
          <a:ext cx="460375" cy="539750"/>
        </p:xfrm>
        <a:graphic>
          <a:graphicData uri="http://schemas.openxmlformats.org/presentationml/2006/ole">
            <p:oleObj spid="_x0000_s4098" name="CorelDRAW" r:id="rId7" imgW="3805200" imgH="4475520" progId="CorelDraw.Graphic.11">
              <p:embed/>
            </p:oleObj>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8" descr="Layout">
            <a:hlinkClick r:id="rId3" action="ppaction://hlinksldjump"/>
          </p:cNvPr>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
        <p:nvSpPr>
          <p:cNvPr id="5124" name="Rectangle 2"/>
          <p:cNvSpPr>
            <a:spLocks noGrp="1" noChangeArrowheads="1"/>
          </p:cNvSpPr>
          <p:nvPr>
            <p:ph type="title"/>
          </p:nvPr>
        </p:nvSpPr>
        <p:spPr/>
        <p:txBody>
          <a:bodyPr/>
          <a:lstStyle/>
          <a:p>
            <a:pPr eaLnBrk="1" hangingPunct="1"/>
            <a:endParaRPr lang="en-US" smtClean="0"/>
          </a:p>
        </p:txBody>
      </p:sp>
      <p:pic>
        <p:nvPicPr>
          <p:cNvPr id="5125" name="Picture 4" descr="P1010063">
            <a:hlinkClick r:id="rId3" action="ppaction://hlinksldjump"/>
          </p:cNvPr>
          <p:cNvPicPr>
            <a:picLocks noChangeAspect="1" noChangeArrowheads="1"/>
          </p:cNvPicPr>
          <p:nvPr/>
        </p:nvPicPr>
        <p:blipFill>
          <a:blip r:embed="rId5"/>
          <a:srcRect/>
          <a:stretch>
            <a:fillRect/>
          </a:stretch>
        </p:blipFill>
        <p:spPr bwMode="auto">
          <a:xfrm>
            <a:off x="1676400" y="609600"/>
            <a:ext cx="5943600" cy="4457700"/>
          </a:xfrm>
          <a:prstGeom prst="rect">
            <a:avLst/>
          </a:prstGeom>
          <a:noFill/>
          <a:ln w="9525">
            <a:noFill/>
            <a:miter lim="800000"/>
            <a:headEnd/>
            <a:tailEnd/>
          </a:ln>
        </p:spPr>
      </p:pic>
      <p:sp>
        <p:nvSpPr>
          <p:cNvPr id="5126" name="Rectangle 5"/>
          <p:cNvSpPr>
            <a:spLocks noChangeArrowheads="1"/>
          </p:cNvSpPr>
          <p:nvPr/>
        </p:nvSpPr>
        <p:spPr bwMode="auto">
          <a:xfrm>
            <a:off x="1379538" y="5334000"/>
            <a:ext cx="6545262" cy="1006475"/>
          </a:xfrm>
          <a:prstGeom prst="rect">
            <a:avLst/>
          </a:prstGeom>
          <a:noFill/>
          <a:ln w="9525">
            <a:noFill/>
            <a:miter lim="800000"/>
            <a:headEnd/>
            <a:tailEnd/>
          </a:ln>
        </p:spPr>
        <p:txBody>
          <a:bodyPr>
            <a:spAutoFit/>
          </a:bodyPr>
          <a:lstStyle/>
          <a:p>
            <a:pPr algn="ctr"/>
            <a:r>
              <a:rPr lang="en-US" sz="2000"/>
              <a:t>Defecates 16 times or 180 kg on average of which 30 - 40% is water. 10 to 12 elephants produce a ton of dung everyday.</a:t>
            </a:r>
          </a:p>
          <a:p>
            <a:pPr algn="ctr"/>
            <a:r>
              <a:rPr lang="en-US" sz="2000"/>
              <a:t>.</a:t>
            </a:r>
          </a:p>
        </p:txBody>
      </p:sp>
      <p:sp>
        <p:nvSpPr>
          <p:cNvPr id="5127" name="Text Box 6"/>
          <p:cNvSpPr txBox="1">
            <a:spLocks noChangeArrowheads="1"/>
          </p:cNvSpPr>
          <p:nvPr/>
        </p:nvSpPr>
        <p:spPr bwMode="auto">
          <a:xfrm>
            <a:off x="838200" y="6491288"/>
            <a:ext cx="3429000" cy="366712"/>
          </a:xfrm>
          <a:prstGeom prst="rect">
            <a:avLst/>
          </a:prstGeom>
          <a:noFill/>
          <a:ln w="9525">
            <a:noFill/>
            <a:miter lim="800000"/>
            <a:headEnd/>
            <a:tailEnd/>
          </a:ln>
        </p:spPr>
        <p:txBody>
          <a:bodyPr>
            <a:spAutoFit/>
          </a:bodyPr>
          <a:lstStyle/>
          <a:p>
            <a:pPr>
              <a:spcBef>
                <a:spcPct val="50000"/>
              </a:spcBef>
            </a:pPr>
            <a:r>
              <a:rPr lang="en-US" sz="1200" i="1">
                <a:latin typeface="Comic Sans MS" pitchFamily="66" charset="0"/>
              </a:rPr>
              <a:t>“Conservation through Innovation”</a:t>
            </a:r>
            <a:r>
              <a:rPr lang="en-US"/>
              <a:t> </a:t>
            </a:r>
          </a:p>
        </p:txBody>
      </p:sp>
      <p:graphicFrame>
        <p:nvGraphicFramePr>
          <p:cNvPr id="5122" name="Object 7"/>
          <p:cNvGraphicFramePr>
            <a:graphicFrameLocks noChangeAspect="1"/>
          </p:cNvGraphicFramePr>
          <p:nvPr>
            <p:ph idx="1"/>
          </p:nvPr>
        </p:nvGraphicFramePr>
        <p:xfrm>
          <a:off x="381000" y="6172200"/>
          <a:ext cx="460375" cy="539750"/>
        </p:xfrm>
        <a:graphic>
          <a:graphicData uri="http://schemas.openxmlformats.org/presentationml/2006/ole">
            <p:oleObj spid="_x0000_s5122" name="CorelDRAW" r:id="rId6" imgW="3805200" imgH="4475520" progId="CorelDraw.Graphic.11">
              <p:embed/>
            </p:oleObj>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529792</TotalTime>
  <Words>1133</Words>
  <Application>Microsoft Office PowerPoint</Application>
  <PresentationFormat>On-screen Show (4:3)</PresentationFormat>
  <Paragraphs>195</Paragraphs>
  <Slides>33</Slides>
  <Notes>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5" baseType="lpstr">
      <vt:lpstr>Default Design</vt:lpstr>
      <vt:lpstr>CorelDRAW</vt:lpstr>
      <vt:lpstr>Slide 1</vt:lpstr>
      <vt:lpstr>Slide 2</vt:lpstr>
      <vt:lpstr>Slide 3</vt:lpstr>
      <vt:lpstr>Helping Ourselves…</vt:lpstr>
      <vt:lpstr>Help from outside…</vt:lpstr>
      <vt:lpstr>Pitfalls</vt:lpstr>
      <vt:lpstr>Process – Dung to Dollars !</vt:lpstr>
      <vt:lpstr>Slide 8</vt:lpstr>
      <vt:lpstr>Slide 9</vt:lpstr>
      <vt:lpstr>Slide 10</vt:lpstr>
      <vt:lpstr>Slide 11</vt:lpstr>
      <vt:lpstr>Slide 12</vt:lpstr>
      <vt:lpstr>Slide 13</vt:lpstr>
      <vt:lpstr>Slide 14</vt:lpstr>
      <vt:lpstr>Slide 15</vt:lpstr>
      <vt:lpstr>Slide 16</vt:lpstr>
      <vt:lpstr>Slide 17</vt:lpstr>
      <vt:lpstr>Slide 18</vt:lpstr>
      <vt:lpstr> Evolution of Maximus!</vt:lpstr>
      <vt:lpstr>Innovative Customizing</vt:lpstr>
      <vt:lpstr>Slide 21</vt:lpstr>
      <vt:lpstr>Slide 22</vt:lpstr>
      <vt:lpstr>Presidential Gold Award for Entrepreneurship –  Colombo Sri Lanka</vt:lpstr>
      <vt:lpstr>Slide 24</vt:lpstr>
      <vt:lpstr>Slide 25</vt:lpstr>
      <vt:lpstr>  Excellence in Social Responsibility  - Florida, U.S.A</vt:lpstr>
      <vt:lpstr>Slide 27</vt:lpstr>
      <vt:lpstr>Slide 28</vt:lpstr>
      <vt:lpstr>Slide 29</vt:lpstr>
      <vt:lpstr>The Human – Elephant Conflict in  Sri Lanka </vt:lpstr>
      <vt:lpstr>Slide 31</vt:lpstr>
      <vt:lpstr>Slide 32</vt:lpstr>
      <vt:lpstr>Slide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Maximus Log</dc:title>
  <dc:creator>TOSHIBA</dc:creator>
  <cp:lastModifiedBy>Roshan</cp:lastModifiedBy>
  <cp:revision>230</cp:revision>
  <dcterms:created xsi:type="dcterms:W3CDTF">2008-05-23T06:38:58Z</dcterms:created>
  <dcterms:modified xsi:type="dcterms:W3CDTF">2011-05-04T06:09:16Z</dcterms:modified>
</cp:coreProperties>
</file>